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473" r:id="rId3"/>
    <p:sldId id="483" r:id="rId4"/>
    <p:sldId id="484" r:id="rId5"/>
    <p:sldId id="485" r:id="rId6"/>
    <p:sldId id="486" r:id="rId7"/>
    <p:sldId id="487" r:id="rId8"/>
    <p:sldId id="488" r:id="rId9"/>
    <p:sldId id="489" r:id="rId10"/>
    <p:sldId id="490" r:id="rId11"/>
    <p:sldId id="491" r:id="rId12"/>
    <p:sldId id="475" r:id="rId13"/>
    <p:sldId id="472" r:id="rId14"/>
    <p:sldId id="481" r:id="rId15"/>
    <p:sldId id="492" r:id="rId16"/>
    <p:sldId id="478" r:id="rId17"/>
    <p:sldId id="480" r:id="rId18"/>
    <p:sldId id="479" r:id="rId19"/>
    <p:sldId id="508" r:id="rId20"/>
    <p:sldId id="498" r:id="rId21"/>
    <p:sldId id="493" r:id="rId22"/>
    <p:sldId id="506" r:id="rId23"/>
    <p:sldId id="496" r:id="rId24"/>
    <p:sldId id="497" r:id="rId25"/>
    <p:sldId id="502" r:id="rId26"/>
    <p:sldId id="499" r:id="rId27"/>
    <p:sldId id="504" r:id="rId28"/>
    <p:sldId id="507" r:id="rId29"/>
    <p:sldId id="477" r:id="rId30"/>
    <p:sldId id="495" r:id="rId31"/>
    <p:sldId id="494" r:id="rId32"/>
    <p:sldId id="505" r:id="rId33"/>
    <p:sldId id="511" r:id="rId34"/>
    <p:sldId id="509" r:id="rId35"/>
    <p:sldId id="501" r:id="rId36"/>
    <p:sldId id="503" r:id="rId37"/>
    <p:sldId id="514" r:id="rId38"/>
    <p:sldId id="515" r:id="rId39"/>
    <p:sldId id="516" r:id="rId40"/>
    <p:sldId id="517" r:id="rId41"/>
    <p:sldId id="513" r:id="rId42"/>
    <p:sldId id="464" r:id="rId43"/>
    <p:sldId id="476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291" autoAdjust="0"/>
  </p:normalViewPr>
  <p:slideViewPr>
    <p:cSldViewPr snapToGrid="0">
      <p:cViewPr varScale="1">
        <p:scale>
          <a:sx n="114" d="100"/>
          <a:sy n="114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05FF4-BE01-4FC6-BD46-9D996B551E5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778B93-1C91-47FB-A356-6D9BB16BBD49}">
      <dgm:prSet phldrT="[Текст]" custT="1"/>
      <dgm:spPr/>
      <dgm:t>
        <a:bodyPr/>
        <a:lstStyle/>
        <a:p>
          <a:r>
            <a:rPr lang="ru-RU" sz="1400" dirty="0"/>
            <a:t>Образовательные  </a:t>
          </a:r>
          <a:r>
            <a:rPr lang="ru-RU" sz="2000" dirty="0"/>
            <a:t>результаты</a:t>
          </a:r>
        </a:p>
      </dgm:t>
    </dgm:pt>
    <dgm:pt modelId="{06A3D11A-7EAC-4567-9F0D-0BAA63C224DE}" type="parTrans" cxnId="{387F2DA3-41B7-4A89-9DA9-ECD45A2503BF}">
      <dgm:prSet/>
      <dgm:spPr/>
      <dgm:t>
        <a:bodyPr/>
        <a:lstStyle/>
        <a:p>
          <a:endParaRPr lang="ru-RU"/>
        </a:p>
      </dgm:t>
    </dgm:pt>
    <dgm:pt modelId="{114F00BC-8D65-42CB-8349-BE1D216941F3}" type="sibTrans" cxnId="{387F2DA3-41B7-4A89-9DA9-ECD45A2503BF}">
      <dgm:prSet/>
      <dgm:spPr/>
      <dgm:t>
        <a:bodyPr/>
        <a:lstStyle/>
        <a:p>
          <a:endParaRPr lang="ru-RU"/>
        </a:p>
      </dgm:t>
    </dgm:pt>
    <dgm:pt modelId="{C647A7F9-E9D1-4333-842F-0C1B46A7CDC5}">
      <dgm:prSet phldrT="[Текст]" custT="1"/>
      <dgm:spPr/>
      <dgm:t>
        <a:bodyPr/>
        <a:lstStyle/>
        <a:p>
          <a:r>
            <a:rPr lang="ru-RU" sz="1400" dirty="0"/>
            <a:t>Образовательный </a:t>
          </a:r>
          <a:r>
            <a:rPr lang="ru-RU" sz="2000" dirty="0"/>
            <a:t>процесс</a:t>
          </a:r>
        </a:p>
      </dgm:t>
    </dgm:pt>
    <dgm:pt modelId="{071476AD-C93B-4E7B-88DE-A3309347F0CE}" type="parTrans" cxnId="{EC1C21FE-01CF-4311-9749-87B56701066F}">
      <dgm:prSet/>
      <dgm:spPr/>
      <dgm:t>
        <a:bodyPr/>
        <a:lstStyle/>
        <a:p>
          <a:endParaRPr lang="ru-RU"/>
        </a:p>
      </dgm:t>
    </dgm:pt>
    <dgm:pt modelId="{B99CBFBF-AE89-4A95-8E60-07273A509FA0}" type="sibTrans" cxnId="{EC1C21FE-01CF-4311-9749-87B56701066F}">
      <dgm:prSet/>
      <dgm:spPr/>
      <dgm:t>
        <a:bodyPr/>
        <a:lstStyle/>
        <a:p>
          <a:endParaRPr lang="ru-RU"/>
        </a:p>
      </dgm:t>
    </dgm:pt>
    <dgm:pt modelId="{24AB15D6-1252-485B-B396-74410AA8B72B}">
      <dgm:prSet phldrT="[Текст]" custT="1"/>
      <dgm:spPr/>
      <dgm:t>
        <a:bodyPr/>
        <a:lstStyle/>
        <a:p>
          <a:r>
            <a:rPr lang="ru-RU" sz="2400" dirty="0"/>
            <a:t>Условия</a:t>
          </a:r>
          <a:r>
            <a:rPr lang="ru-RU" sz="1400" dirty="0"/>
            <a:t> образовательного процесса</a:t>
          </a:r>
        </a:p>
      </dgm:t>
    </dgm:pt>
    <dgm:pt modelId="{F166F14D-9A57-4DF1-894D-5B8F1AC2B572}" type="parTrans" cxnId="{CD966B19-1B68-4F42-B278-C1531BEAB670}">
      <dgm:prSet/>
      <dgm:spPr/>
      <dgm:t>
        <a:bodyPr/>
        <a:lstStyle/>
        <a:p>
          <a:endParaRPr lang="ru-RU"/>
        </a:p>
      </dgm:t>
    </dgm:pt>
    <dgm:pt modelId="{1CA61352-60E3-4EC8-BA69-85F4E993A8A3}" type="sibTrans" cxnId="{CD966B19-1B68-4F42-B278-C1531BEAB670}">
      <dgm:prSet/>
      <dgm:spPr/>
      <dgm:t>
        <a:bodyPr/>
        <a:lstStyle/>
        <a:p>
          <a:endParaRPr lang="ru-RU"/>
        </a:p>
      </dgm:t>
    </dgm:pt>
    <dgm:pt modelId="{BD1DCAC3-B0AF-402C-BC7E-33C3279FD400}" type="pres">
      <dgm:prSet presAssocID="{19805FF4-BE01-4FC6-BD46-9D996B551E5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59C0A2C-8681-49CC-9DB2-2F8159C67886}" type="pres">
      <dgm:prSet presAssocID="{81778B93-1C91-47FB-A356-6D9BB16BBD49}" presName="Accent1" presStyleCnt="0"/>
      <dgm:spPr/>
    </dgm:pt>
    <dgm:pt modelId="{4D7557C5-792E-4349-BB98-2E5E22E3DA83}" type="pres">
      <dgm:prSet presAssocID="{81778B93-1C91-47FB-A356-6D9BB16BBD49}" presName="Accent" presStyleLbl="node1" presStyleIdx="0" presStyleCnt="3"/>
      <dgm:spPr/>
    </dgm:pt>
    <dgm:pt modelId="{F39223EA-D248-4308-829A-92A4BCEAE1F0}" type="pres">
      <dgm:prSet presAssocID="{81778B93-1C91-47FB-A356-6D9BB16BBD4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55784-4F18-419B-8669-0E50ABE587CE}" type="pres">
      <dgm:prSet presAssocID="{C647A7F9-E9D1-4333-842F-0C1B46A7CDC5}" presName="Accent2" presStyleCnt="0"/>
      <dgm:spPr/>
    </dgm:pt>
    <dgm:pt modelId="{15C6A086-E8B2-4997-B650-3DD22FFCE7CD}" type="pres">
      <dgm:prSet presAssocID="{C647A7F9-E9D1-4333-842F-0C1B46A7CDC5}" presName="Accent" presStyleLbl="node1" presStyleIdx="1" presStyleCnt="3"/>
      <dgm:spPr/>
    </dgm:pt>
    <dgm:pt modelId="{7D287177-67DE-4071-AA08-D6F8D6A0230B}" type="pres">
      <dgm:prSet presAssocID="{C647A7F9-E9D1-4333-842F-0C1B46A7CDC5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4B4C2-F64D-4B1D-BA93-15A998AABB30}" type="pres">
      <dgm:prSet presAssocID="{24AB15D6-1252-485B-B396-74410AA8B72B}" presName="Accent3" presStyleCnt="0"/>
      <dgm:spPr/>
    </dgm:pt>
    <dgm:pt modelId="{4A76C01D-8510-4E9A-A9C3-15057C4C5FA9}" type="pres">
      <dgm:prSet presAssocID="{24AB15D6-1252-485B-B396-74410AA8B72B}" presName="Accent" presStyleLbl="node1" presStyleIdx="2" presStyleCnt="3"/>
      <dgm:spPr/>
    </dgm:pt>
    <dgm:pt modelId="{9007ECC2-B01C-45CA-94CE-3C850EE3DAC7}" type="pres">
      <dgm:prSet presAssocID="{24AB15D6-1252-485B-B396-74410AA8B72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915CC5-AA16-4799-9723-4970BCF90F87}" type="presOf" srcId="{19805FF4-BE01-4FC6-BD46-9D996B551E5C}" destId="{BD1DCAC3-B0AF-402C-BC7E-33C3279FD400}" srcOrd="0" destOrd="0" presId="urn:microsoft.com/office/officeart/2009/layout/CircleArrowProcess"/>
    <dgm:cxn modelId="{CD966B19-1B68-4F42-B278-C1531BEAB670}" srcId="{19805FF4-BE01-4FC6-BD46-9D996B551E5C}" destId="{24AB15D6-1252-485B-B396-74410AA8B72B}" srcOrd="2" destOrd="0" parTransId="{F166F14D-9A57-4DF1-894D-5B8F1AC2B572}" sibTransId="{1CA61352-60E3-4EC8-BA69-85F4E993A8A3}"/>
    <dgm:cxn modelId="{FC49AEA4-A933-48D1-9CF9-7E94F70A48E5}" type="presOf" srcId="{24AB15D6-1252-485B-B396-74410AA8B72B}" destId="{9007ECC2-B01C-45CA-94CE-3C850EE3DAC7}" srcOrd="0" destOrd="0" presId="urn:microsoft.com/office/officeart/2009/layout/CircleArrowProcess"/>
    <dgm:cxn modelId="{CFAA252D-E615-4913-BE3D-26FD95CE838B}" type="presOf" srcId="{81778B93-1C91-47FB-A356-6D9BB16BBD49}" destId="{F39223EA-D248-4308-829A-92A4BCEAE1F0}" srcOrd="0" destOrd="0" presId="urn:microsoft.com/office/officeart/2009/layout/CircleArrowProcess"/>
    <dgm:cxn modelId="{7A4EEB38-B8BF-466F-8531-73787D45FA65}" type="presOf" srcId="{C647A7F9-E9D1-4333-842F-0C1B46A7CDC5}" destId="{7D287177-67DE-4071-AA08-D6F8D6A0230B}" srcOrd="0" destOrd="0" presId="urn:microsoft.com/office/officeart/2009/layout/CircleArrowProcess"/>
    <dgm:cxn modelId="{387F2DA3-41B7-4A89-9DA9-ECD45A2503BF}" srcId="{19805FF4-BE01-4FC6-BD46-9D996B551E5C}" destId="{81778B93-1C91-47FB-A356-6D9BB16BBD49}" srcOrd="0" destOrd="0" parTransId="{06A3D11A-7EAC-4567-9F0D-0BAA63C224DE}" sibTransId="{114F00BC-8D65-42CB-8349-BE1D216941F3}"/>
    <dgm:cxn modelId="{EC1C21FE-01CF-4311-9749-87B56701066F}" srcId="{19805FF4-BE01-4FC6-BD46-9D996B551E5C}" destId="{C647A7F9-E9D1-4333-842F-0C1B46A7CDC5}" srcOrd="1" destOrd="0" parTransId="{071476AD-C93B-4E7B-88DE-A3309347F0CE}" sibTransId="{B99CBFBF-AE89-4A95-8E60-07273A509FA0}"/>
    <dgm:cxn modelId="{76C209D1-0A1B-46B5-83FA-2F462A42B117}" type="presParOf" srcId="{BD1DCAC3-B0AF-402C-BC7E-33C3279FD400}" destId="{559C0A2C-8681-49CC-9DB2-2F8159C67886}" srcOrd="0" destOrd="0" presId="urn:microsoft.com/office/officeart/2009/layout/CircleArrowProcess"/>
    <dgm:cxn modelId="{B32F0605-576A-464A-89DF-3FA429BF70F2}" type="presParOf" srcId="{559C0A2C-8681-49CC-9DB2-2F8159C67886}" destId="{4D7557C5-792E-4349-BB98-2E5E22E3DA83}" srcOrd="0" destOrd="0" presId="urn:microsoft.com/office/officeart/2009/layout/CircleArrowProcess"/>
    <dgm:cxn modelId="{0CD50C83-C164-44BD-9011-255EC4612BD9}" type="presParOf" srcId="{BD1DCAC3-B0AF-402C-BC7E-33C3279FD400}" destId="{F39223EA-D248-4308-829A-92A4BCEAE1F0}" srcOrd="1" destOrd="0" presId="urn:microsoft.com/office/officeart/2009/layout/CircleArrowProcess"/>
    <dgm:cxn modelId="{6A4576E3-4814-4328-BCA2-F9BE490F4BE6}" type="presParOf" srcId="{BD1DCAC3-B0AF-402C-BC7E-33C3279FD400}" destId="{7DE55784-4F18-419B-8669-0E50ABE587CE}" srcOrd="2" destOrd="0" presId="urn:microsoft.com/office/officeart/2009/layout/CircleArrowProcess"/>
    <dgm:cxn modelId="{D700ABDB-1DB8-491C-B9AE-E3E1F606E1A7}" type="presParOf" srcId="{7DE55784-4F18-419B-8669-0E50ABE587CE}" destId="{15C6A086-E8B2-4997-B650-3DD22FFCE7CD}" srcOrd="0" destOrd="0" presId="urn:microsoft.com/office/officeart/2009/layout/CircleArrowProcess"/>
    <dgm:cxn modelId="{AB900236-21B6-4567-8781-1A0460B8EC66}" type="presParOf" srcId="{BD1DCAC3-B0AF-402C-BC7E-33C3279FD400}" destId="{7D287177-67DE-4071-AA08-D6F8D6A0230B}" srcOrd="3" destOrd="0" presId="urn:microsoft.com/office/officeart/2009/layout/CircleArrowProcess"/>
    <dgm:cxn modelId="{331B8B86-5127-4C5A-8C29-D4892B513352}" type="presParOf" srcId="{BD1DCAC3-B0AF-402C-BC7E-33C3279FD400}" destId="{4074B4C2-F64D-4B1D-BA93-15A998AABB30}" srcOrd="4" destOrd="0" presId="urn:microsoft.com/office/officeart/2009/layout/CircleArrowProcess"/>
    <dgm:cxn modelId="{DB6CEB91-6DED-4D93-A1FC-8B6F25058066}" type="presParOf" srcId="{4074B4C2-F64D-4B1D-BA93-15A998AABB30}" destId="{4A76C01D-8510-4E9A-A9C3-15057C4C5FA9}" srcOrd="0" destOrd="0" presId="urn:microsoft.com/office/officeart/2009/layout/CircleArrowProcess"/>
    <dgm:cxn modelId="{7EE8AC8A-8302-4808-A30E-0935569FCEA9}" type="presParOf" srcId="{BD1DCAC3-B0AF-402C-BC7E-33C3279FD400}" destId="{9007ECC2-B01C-45CA-94CE-3C850EE3DAC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557C5-792E-4349-BB98-2E5E22E3DA83}">
      <dsp:nvSpPr>
        <dsp:cNvPr id="0" name=""/>
        <dsp:cNvSpPr/>
      </dsp:nvSpPr>
      <dsp:spPr>
        <a:xfrm>
          <a:off x="1663151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223EA-D248-4308-829A-92A4BCEAE1F0}">
      <dsp:nvSpPr>
        <dsp:cNvPr id="0" name=""/>
        <dsp:cNvSpPr/>
      </dsp:nvSpPr>
      <dsp:spPr>
        <a:xfrm>
          <a:off x="2239638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Образовательные  </a:t>
          </a:r>
          <a:r>
            <a:rPr lang="ru-RU" sz="2000" kern="1200" dirty="0"/>
            <a:t>результаты</a:t>
          </a:r>
        </a:p>
      </dsp:txBody>
      <dsp:txXfrm>
        <a:off x="2239638" y="941764"/>
        <a:ext cx="1449298" cy="724475"/>
      </dsp:txXfrm>
    </dsp:sp>
    <dsp:sp modelId="{15C6A086-E8B2-4997-B650-3DD22FFCE7CD}">
      <dsp:nvSpPr>
        <dsp:cNvPr id="0" name=""/>
        <dsp:cNvSpPr/>
      </dsp:nvSpPr>
      <dsp:spPr>
        <a:xfrm>
          <a:off x="938747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87177-67DE-4071-AA08-D6F8D6A0230B}">
      <dsp:nvSpPr>
        <dsp:cNvPr id="0" name=""/>
        <dsp:cNvSpPr/>
      </dsp:nvSpPr>
      <dsp:spPr>
        <a:xfrm>
          <a:off x="1518172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Образовательный </a:t>
          </a:r>
          <a:r>
            <a:rPr lang="ru-RU" sz="2000" kern="1200" dirty="0"/>
            <a:t>процесс</a:t>
          </a:r>
        </a:p>
      </dsp:txBody>
      <dsp:txXfrm>
        <a:off x="1518172" y="2449237"/>
        <a:ext cx="1449298" cy="724475"/>
      </dsp:txXfrm>
    </dsp:sp>
    <dsp:sp modelId="{4A76C01D-8510-4E9A-A9C3-15057C4C5FA9}">
      <dsp:nvSpPr>
        <dsp:cNvPr id="0" name=""/>
        <dsp:cNvSpPr/>
      </dsp:nvSpPr>
      <dsp:spPr>
        <a:xfrm>
          <a:off x="1848783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7ECC2-B01C-45CA-94CE-3C850EE3DAC7}">
      <dsp:nvSpPr>
        <dsp:cNvPr id="0" name=""/>
        <dsp:cNvSpPr/>
      </dsp:nvSpPr>
      <dsp:spPr>
        <a:xfrm>
          <a:off x="2243066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Условия</a:t>
          </a:r>
          <a:r>
            <a:rPr lang="ru-RU" sz="1400" kern="1200" dirty="0"/>
            <a:t> образовательного процесса</a:t>
          </a:r>
        </a:p>
      </dsp:txBody>
      <dsp:txXfrm>
        <a:off x="2243066" y="3958878"/>
        <a:ext cx="1449298" cy="72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05C1F-AFED-4BB5-92B5-7D5738FC596B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ADA48-7141-443E-996B-324698EC1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7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6F06F-9EE8-2BA3-67AC-B6673B31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D26AFF-EF85-28DB-0A49-6315BADB7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37CD6-2566-D481-B1F3-C591F25E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0C1F-B26A-48E0-AB12-A80BDE82FC02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BA2F31-647D-95D6-6CC1-22486864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BE2CE5-5A3F-D4DB-B8C7-D4B70B5A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6C98-919B-40AF-B473-700387822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0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E118E-AA4E-D08F-39FB-ECD5901D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460C4E-B4E1-6A18-BEC1-87525CFF8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372BE3-DE44-C744-C54D-B97103F35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0C1F-B26A-48E0-AB12-A80BDE82FC02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C86C91-F743-795B-F432-5B9914D0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903A6-A3DF-F1CA-AB8C-B6DFA2E8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6C98-919B-40AF-B473-700387822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2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BEF595-55A4-FCB5-3830-DCAB36E19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4DDDBB-231D-8082-EA7B-8B8F6A681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090A8E-EE43-2788-D05F-7215AA1B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0C1F-B26A-48E0-AB12-A80BDE82FC02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A8299-84A3-7091-E6E5-02FBFE8B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993B5A-EB58-638B-EAF8-CF4D5465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6C98-919B-40AF-B473-700387822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6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FB567-62E9-C3DF-2FB3-68E94B07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CCE5ED-AE3D-BA4F-EE74-E07E4163B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1017D-25D9-401B-C171-2F27413DC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0C1F-B26A-48E0-AB12-A80BDE82FC02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A9814-2AB4-05E7-9A3A-4B368CB7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4EE183-AAAC-B081-0CD5-FD47FCF5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6C98-919B-40AF-B473-700387822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41BEC-D4F8-6ED6-CB8A-696F8E3D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482055-8688-D6D2-DA6A-010CEB8D0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49C7FA-962B-A226-1CAF-85C6706D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0C1F-B26A-48E0-AB12-A80BDE82FC02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5A12D1-D73F-9570-50AB-5A1122503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E59343-1505-9C06-68F3-BCC0D0F9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6C98-919B-40AF-B473-700387822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65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41E61-5B58-CA24-BA9E-CD181710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CF08E5-DC5A-05BA-F61D-CD2643F72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28C4CB-E07B-B870-47AB-1CE38F9FD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00AE7F-7342-B25B-2B8A-C0457031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0C1F-B26A-48E0-AB12-A80BDE82FC02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07E2A6-9A33-D729-AA37-BAA9C324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0423A3-E0E9-EC89-8E72-AF33BFAA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6C98-919B-40AF-B473-700387822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1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A13A6-AC67-2289-8649-CFE817DA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B57EB5-2DBC-FA4F-0BFC-311F2D3FB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F47E66-2E93-CB3B-C0D2-608C0036F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E4328B-B22F-64EB-E793-D2694EC4B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9C765E-F956-E841-1CE6-7287E8E98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629B73-25F5-3CCB-54E9-BC8DBD3D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0C1F-B26A-48E0-AB12-A80BDE82FC02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A8658D-D459-EDA6-254E-6399213B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79B2A4-C3B2-BF9E-5D0F-4345F6F7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6C98-919B-40AF-B473-700387822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7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1B0FF-A985-D85F-667D-3F0390238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B8902A-0285-5C51-E4AF-23406C03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0C1F-B26A-48E0-AB12-A80BDE82FC02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76D7CC-E154-36BF-16DF-9627C647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D43550-BFEA-CAC7-F88D-6A316EFC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6C98-919B-40AF-B473-700387822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9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A42823-221D-2EC0-D0EF-DBEDF1FD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0C1F-B26A-48E0-AB12-A80BDE82FC02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18B2A9-C31C-1345-28D9-88920660E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F678F7-5108-0088-8DAA-E790927A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6C98-919B-40AF-B473-700387822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8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99388-3148-34A3-A9BF-F5A2B3F9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1D4432-D397-87EC-0527-8BD65E7EF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5F789B-14B5-6E4F-A50F-8A2DBF344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2B6A98-09F4-9756-0C01-7D4011DE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0C1F-B26A-48E0-AB12-A80BDE82FC02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92D853-B6E3-801A-CECD-E385148F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1FDE82-0622-C040-21B3-C95A2629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6C98-919B-40AF-B473-700387822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5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47593-71AC-5893-CF45-A825887A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B2B4E8-9BBE-E6A0-15F0-DEA621D1AB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903AE2-7906-7CAD-79C8-7B4EEB8CD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7DFED9-C8A4-E6CD-F373-F1FA3B78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0C1F-B26A-48E0-AB12-A80BDE82FC02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63B22-EDE1-16D0-C80C-A4897260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2E3E17-0A5C-5A37-384C-E49D3E570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F6C98-919B-40AF-B473-700387822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21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33C6F-C9E6-5DFC-7787-42010ACAC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0F5037-644C-C229-4699-3F0A575D1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025069-87ED-CF3B-BC32-399588B69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B0C1F-B26A-48E0-AB12-A80BDE82FC02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71DAEE-6D68-BAB4-F8F5-9C6301775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069A1-992B-5A1F-20B9-7B1277569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F6C98-919B-40AF-B473-700387822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7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f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147CEA-FC0E-BAD0-B053-59E836C91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757" b="899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852" y="3429000"/>
            <a:ext cx="7181151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6D6FF6-4DF3-8EDA-F293-5EA6F3AB62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>
              <a:latin typeface="Annabelle" panose="03000400000000000000" pitchFamily="66" charset="0"/>
              <a:cs typeface="Dubai Light" panose="020B0303030403030204" pitchFamily="34" charset="-78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3DE1C56-11C3-7343-09F5-194FA20011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427" y="-365586"/>
            <a:ext cx="5245017" cy="32875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BCA62-7C43-5326-6696-DF2A04A79D6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80" y="317681"/>
            <a:ext cx="1768661" cy="12456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060A34-4547-16F5-7D9B-910715C73A18}"/>
              </a:ext>
            </a:extLst>
          </p:cNvPr>
          <p:cNvSpPr txBox="1"/>
          <p:nvPr/>
        </p:nvSpPr>
        <p:spPr>
          <a:xfrm>
            <a:off x="7249427" y="5359787"/>
            <a:ext cx="4616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Рычкова Ю.П., 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директор МАОУ СОШ.№72 города Тюмени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Anonymous Pro" panose="02060609030202000504" pitchFamily="49" charset="0"/>
                <a:ea typeface="Anonymous Pro" panose="02060609030202000504" pitchFamily="49" charset="0"/>
              </a:rPr>
              <a:t> РМА управленческих команд</a:t>
            </a:r>
            <a:endParaRPr lang="ru-RU" sz="2000" dirty="0">
              <a:solidFill>
                <a:schemeClr val="bg1"/>
              </a:solidFill>
              <a:effectLst/>
              <a:latin typeface="Anonymous Pro" panose="02060609030202000504" pitchFamily="49" charset="0"/>
              <a:ea typeface="Anonymous Pro" panose="02060609030202000504" pitchFamily="49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52D86F-BBFC-B5BD-78A7-904BA042633B}"/>
              </a:ext>
            </a:extLst>
          </p:cNvPr>
          <p:cNvSpPr txBox="1"/>
          <p:nvPr/>
        </p:nvSpPr>
        <p:spPr>
          <a:xfrm>
            <a:off x="900545" y="2267399"/>
            <a:ext cx="1070956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anose="03000400000000000000" pitchFamily="66" charset="0"/>
              </a:rPr>
              <a:t>«Внутренняя система оценки качества образования в условиях реализации обновленных ФГОС» 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nabelle" panose="03000400000000000000" pitchFamily="66" charset="0"/>
              <a:cs typeface="Dubai Light" panose="020B0303030403030204" pitchFamily="34" charset="-7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l="21402" t="18069" r="5943" b="9341"/>
          <a:stretch/>
        </p:blipFill>
        <p:spPr>
          <a:xfrm>
            <a:off x="0" y="-1"/>
            <a:ext cx="12192000" cy="685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58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080DF6-242D-B9B4-F957-849F9060C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143"/>
            <a:ext cx="12192000" cy="65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AFB5E-E3FD-F3A9-E0A6-74469FBA2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692521-872B-D4B1-BC4B-12472B0A8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07110" cy="67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25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79A69-6D04-AF99-17C4-A0BDF9055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A7F05A-FFA7-1A3D-21C5-23C99364AAD1}"/>
              </a:ext>
            </a:extLst>
          </p:cNvPr>
          <p:cNvSpPr/>
          <p:nvPr/>
        </p:nvSpPr>
        <p:spPr>
          <a:xfrm>
            <a:off x="0" y="0"/>
            <a:ext cx="12192000" cy="64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 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48BE41C-8073-2827-8B53-0BBBCC39B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06" y="832899"/>
            <a:ext cx="11772387" cy="584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40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DCA2B-CDFC-2F7C-13BE-FA3BA9781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E2D843-E256-D42D-8DDB-0108AADC7DD2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50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cs typeface="Arial" pitchFamily="34" charset="0"/>
              </a:rPr>
              <a:t>ПЛАН РАБОТЫ ОУ НА УЧЕБНЫЙ ГОД</a:t>
            </a:r>
            <a:endParaRPr lang="ru-RU" sz="2800" b="1" dirty="0"/>
          </a:p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E30CE9-0BB0-D3F2-950E-0BCE79977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83" y="1162737"/>
            <a:ext cx="6303405" cy="5539775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FA7BC442-FEDF-4CFE-A508-777418CFD9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503481"/>
              </p:ext>
            </p:extLst>
          </p:nvPr>
        </p:nvGraphicFramePr>
        <p:xfrm>
          <a:off x="6409069" y="1162737"/>
          <a:ext cx="52100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462353D-86F8-4DCD-F369-5A478E7C86DF}"/>
              </a:ext>
            </a:extLst>
          </p:cNvPr>
          <p:cNvSpPr/>
          <p:nvPr/>
        </p:nvSpPr>
        <p:spPr>
          <a:xfrm>
            <a:off x="9371163" y="458032"/>
            <a:ext cx="2820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</a:rPr>
              <a:t>качество</a:t>
            </a:r>
          </a:p>
        </p:txBody>
      </p:sp>
    </p:spTree>
    <p:extLst>
      <p:ext uri="{BB962C8B-B14F-4D97-AF65-F5344CB8AC3E}">
        <p14:creationId xmlns:p14="http://schemas.microsoft.com/office/powerpoint/2010/main" val="1226785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868A6-F1BD-7197-E84A-87F3962DA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1E3FCF-043D-8A67-CB4E-F433CB493D7C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B57FB32-BF14-6547-4CF4-D130F7FB7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74" y="940909"/>
            <a:ext cx="8790468" cy="44805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6B22DE-F3FE-6102-8126-FBB7AF5D4DAA}"/>
              </a:ext>
            </a:extLst>
          </p:cNvPr>
          <p:cNvSpPr txBox="1"/>
          <p:nvPr/>
        </p:nvSpPr>
        <p:spPr>
          <a:xfrm>
            <a:off x="165274" y="5421416"/>
            <a:ext cx="1179359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КЛАССНЫМ РУКОВОДИТЕЛЯМ </a:t>
            </a:r>
          </a:p>
          <a:p>
            <a:r>
              <a:rPr lang="ru-RU" dirty="0"/>
              <a:t>• Обеспечить индивидуальную работу учителей с учениками. </a:t>
            </a:r>
          </a:p>
          <a:p>
            <a:r>
              <a:rPr lang="ru-RU" dirty="0"/>
              <a:t>• Сопровождать учеников по ликвидации дефицитов. </a:t>
            </a:r>
          </a:p>
          <a:p>
            <a:r>
              <a:rPr lang="ru-RU" dirty="0"/>
              <a:t>• Организовать самодиагностику с помощью цифровых ресурсов.</a:t>
            </a:r>
          </a:p>
        </p:txBody>
      </p:sp>
    </p:spTree>
    <p:extLst>
      <p:ext uri="{BB962C8B-B14F-4D97-AF65-F5344CB8AC3E}">
        <p14:creationId xmlns:p14="http://schemas.microsoft.com/office/powerpoint/2010/main" val="1409439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FB168-486C-0DC9-37ED-790DE9F43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F3893F-B291-8DED-F2CD-1B3E35B9FAC7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708325-4E8B-4D5D-1985-8B998A2F4CA9}"/>
              </a:ext>
            </a:extLst>
          </p:cNvPr>
          <p:cNvSpPr txBox="1"/>
          <p:nvPr/>
        </p:nvSpPr>
        <p:spPr>
          <a:xfrm>
            <a:off x="165274" y="5421416"/>
            <a:ext cx="1179359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КЛАССНЫМ РУКОВОДИТЕЛЯМ </a:t>
            </a:r>
          </a:p>
          <a:p>
            <a:r>
              <a:rPr lang="ru-RU" dirty="0"/>
              <a:t>• Обеспечить индивидуальную работу учителей с учениками. </a:t>
            </a:r>
          </a:p>
          <a:p>
            <a:r>
              <a:rPr lang="ru-RU" dirty="0"/>
              <a:t>• Сопровождать учеников по ликвидации дефицитов. </a:t>
            </a:r>
          </a:p>
          <a:p>
            <a:r>
              <a:rPr lang="ru-RU" dirty="0"/>
              <a:t>• Организовать самодиагностику с помощью цифровых ресурсов.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7083FC-315E-B622-BFE7-7FC5E83D35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4" t="6388" r="1371" b="18214"/>
          <a:stretch/>
        </p:blipFill>
        <p:spPr>
          <a:xfrm>
            <a:off x="165274" y="822177"/>
            <a:ext cx="10165977" cy="445371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DC4E09-295D-43FE-CD69-A0869DC5D8B3}"/>
              </a:ext>
            </a:extLst>
          </p:cNvPr>
          <p:cNvSpPr/>
          <p:nvPr/>
        </p:nvSpPr>
        <p:spPr>
          <a:xfrm>
            <a:off x="8122024" y="4646033"/>
            <a:ext cx="2209227" cy="3293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7E58A1-119E-2103-E5D1-FD5AC0A901D1}"/>
              </a:ext>
            </a:extLst>
          </p:cNvPr>
          <p:cNvSpPr/>
          <p:nvPr/>
        </p:nvSpPr>
        <p:spPr>
          <a:xfrm>
            <a:off x="5912797" y="1896035"/>
            <a:ext cx="2209227" cy="2174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1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3C059-6C36-6FD4-5130-23E0893C8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3A87BD-6456-F354-91A9-D89CE3EBE9ED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BA5E0F1-A9F5-8276-BDCF-CD6ED8A20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2" y="1447237"/>
            <a:ext cx="11793596" cy="26102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C0062DA-35FE-EE4E-2587-52F4083AEC81}"/>
              </a:ext>
            </a:extLst>
          </p:cNvPr>
          <p:cNvSpPr txBox="1"/>
          <p:nvPr/>
        </p:nvSpPr>
        <p:spPr>
          <a:xfrm>
            <a:off x="384497" y="877280"/>
            <a:ext cx="9432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Место класса на фоне результатов выборки в привязке к параллели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2849FC-EE87-F45D-64A0-0F03642AFBDF}"/>
              </a:ext>
            </a:extLst>
          </p:cNvPr>
          <p:cNvSpPr txBox="1"/>
          <p:nvPr/>
        </p:nvSpPr>
        <p:spPr>
          <a:xfrm>
            <a:off x="384497" y="4503392"/>
            <a:ext cx="616547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Низкие результаты класса/учителя</a:t>
            </a:r>
          </a:p>
          <a:p>
            <a:r>
              <a:rPr lang="ru-RU" dirty="0"/>
              <a:t>Пройти обучение на курсах/платформе/семинаре</a:t>
            </a:r>
          </a:p>
          <a:p>
            <a:r>
              <a:rPr lang="ru-RU" dirty="0"/>
              <a:t>• Изучить КИМ. </a:t>
            </a:r>
          </a:p>
          <a:p>
            <a:r>
              <a:rPr lang="ru-RU" dirty="0"/>
              <a:t>• Работать над проблемными КЭС, заданиями.</a:t>
            </a:r>
          </a:p>
          <a:p>
            <a:r>
              <a:rPr lang="ru-RU" dirty="0"/>
              <a:t> • Использовать цифровые ресурсы.</a:t>
            </a: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1394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19E18-9004-2096-98FD-1AB74396B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97D902-4EAC-0F17-1A84-0CD58A427376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D126C-6FCC-D15E-39BF-4608E1B11DCF}"/>
              </a:ext>
            </a:extLst>
          </p:cNvPr>
          <p:cNvSpPr txBox="1"/>
          <p:nvPr/>
        </p:nvSpPr>
        <p:spPr>
          <a:xfrm>
            <a:off x="286790" y="693493"/>
            <a:ext cx="8860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Результаты в сравнении с городскими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B750B4-7130-46D0-7E44-E035E84E7386}"/>
              </a:ext>
            </a:extLst>
          </p:cNvPr>
          <p:cNvSpPr txBox="1"/>
          <p:nvPr/>
        </p:nvSpPr>
        <p:spPr>
          <a:xfrm>
            <a:off x="286790" y="4387940"/>
            <a:ext cx="3962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2021 г</a:t>
            </a:r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Риски: </a:t>
            </a:r>
            <a:r>
              <a:rPr lang="ru-RU" dirty="0"/>
              <a:t>МА(1,2)7, МА(1,2,3)8, МА(2)9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02A63C-2779-45E8-198A-833F517021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25"/>
          <a:stretch/>
        </p:blipFill>
        <p:spPr>
          <a:xfrm>
            <a:off x="5568961" y="1447522"/>
            <a:ext cx="6412488" cy="27748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4040D6-B0B9-E239-9909-0E7F078AFE32}"/>
              </a:ext>
            </a:extLst>
          </p:cNvPr>
          <p:cNvSpPr txBox="1"/>
          <p:nvPr/>
        </p:nvSpPr>
        <p:spPr>
          <a:xfrm>
            <a:off x="5764021" y="4331867"/>
            <a:ext cx="51146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2024 г</a:t>
            </a:r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Риски: </a:t>
            </a:r>
            <a:r>
              <a:rPr lang="ru-RU" dirty="0"/>
              <a:t>МА5(1), МА6(1,2), МА7(1)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44D5CA-64C1-CF53-CD29-5DA23A9F19DD}"/>
              </a:ext>
            </a:extLst>
          </p:cNvPr>
          <p:cNvSpPr txBox="1"/>
          <p:nvPr/>
        </p:nvSpPr>
        <p:spPr>
          <a:xfrm>
            <a:off x="210551" y="5436973"/>
            <a:ext cx="1150744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Заместителю директора :</a:t>
            </a:r>
          </a:p>
          <a:p>
            <a:r>
              <a:rPr lang="ru-RU" dirty="0"/>
              <a:t> 1) Установить объективность внутренней оценки. </a:t>
            </a:r>
          </a:p>
          <a:p>
            <a:r>
              <a:rPr lang="ru-RU" dirty="0"/>
              <a:t> 2) Определить причины низких результатов.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FF75DE9-9827-DD9F-3426-DD9F66CC0D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51" b="48817"/>
          <a:stretch/>
        </p:blipFill>
        <p:spPr>
          <a:xfrm>
            <a:off x="210551" y="1447522"/>
            <a:ext cx="5195167" cy="277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91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ABE2A-8AFA-77DD-A003-14D1699E1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C27D04-28EB-16BE-F197-45218AFED572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988A80-5720-E005-D8CA-B298DF331A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76" t="10399"/>
          <a:stretch/>
        </p:blipFill>
        <p:spPr>
          <a:xfrm>
            <a:off x="430306" y="1241620"/>
            <a:ext cx="10947082" cy="3599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9DC2C-6438-9924-9EDC-E469E47FD123}"/>
              </a:ext>
            </a:extLst>
          </p:cNvPr>
          <p:cNvSpPr txBox="1"/>
          <p:nvPr/>
        </p:nvSpPr>
        <p:spPr>
          <a:xfrm>
            <a:off x="430306" y="5204199"/>
            <a:ext cx="1106692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ЗАМЕСТИТЕЛЮ ДИРЕКТОРА </a:t>
            </a:r>
          </a:p>
          <a:p>
            <a:r>
              <a:rPr lang="ru-RU" dirty="0"/>
              <a:t>• Запланировать независимые диагностики. </a:t>
            </a:r>
          </a:p>
          <a:p>
            <a:r>
              <a:rPr lang="ru-RU" dirty="0"/>
              <a:t>• Контролировать деятельность учителей. </a:t>
            </a:r>
          </a:p>
          <a:p>
            <a:r>
              <a:rPr lang="ru-RU" dirty="0"/>
              <a:t>• Отслеживать динамику результатов. </a:t>
            </a:r>
          </a:p>
        </p:txBody>
      </p:sp>
    </p:spTree>
    <p:extLst>
      <p:ext uri="{BB962C8B-B14F-4D97-AF65-F5344CB8AC3E}">
        <p14:creationId xmlns:p14="http://schemas.microsoft.com/office/powerpoint/2010/main" val="1521983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0F021-3CF0-E4A5-871B-3774C2152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E3795D-AFA5-44AE-06F4-E0CDF6218BEC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27B9D8-28D3-1B1A-45A0-3E83A97E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67" y="932871"/>
            <a:ext cx="6139107" cy="493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2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26DBC-9B30-0B70-FC0F-6D1CAB341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A36AF0-D29D-A6DF-432C-C68CDCC09A6C}"/>
              </a:ext>
            </a:extLst>
          </p:cNvPr>
          <p:cNvSpPr/>
          <p:nvPr/>
        </p:nvSpPr>
        <p:spPr>
          <a:xfrm>
            <a:off x="0" y="0"/>
            <a:ext cx="12192000" cy="540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ea typeface="Anonymous Pro" panose="02060609030202000504" pitchFamily="49" charset="0"/>
              </a:rPr>
              <a:t>Внутренняя оценка</a:t>
            </a:r>
            <a:endParaRPr lang="ru-RU" sz="3600" b="1" dirty="0">
              <a:solidFill>
                <a:schemeClr val="bg1"/>
              </a:solidFill>
              <a:ea typeface="Anonymous Pro" panose="02060609030202000504" pitchFamily="49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878AF-9E70-1170-BE23-789C8CA57AAB}"/>
              </a:ext>
            </a:extLst>
          </p:cNvPr>
          <p:cNvSpPr txBox="1"/>
          <p:nvPr/>
        </p:nvSpPr>
        <p:spPr>
          <a:xfrm>
            <a:off x="1873431" y="836750"/>
            <a:ext cx="1009105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Внутреннее (внутришкольное) оценивание предназначается для организации процесса обучения в классе по учебным предметам и </a:t>
            </a:r>
            <a:r>
              <a:rPr lang="ru-RU" sz="2800" dirty="0"/>
              <a:t>регулируется</a:t>
            </a:r>
            <a:r>
              <a:rPr lang="ru-RU" sz="2400" dirty="0"/>
              <a:t> локальными актами ОО (положением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4FCA7-8084-A9D8-9180-4E00B234C7B2}"/>
              </a:ext>
            </a:extLst>
          </p:cNvPr>
          <p:cNvSpPr txBox="1"/>
          <p:nvPr/>
        </p:nvSpPr>
        <p:spPr>
          <a:xfrm>
            <a:off x="603504" y="2974262"/>
            <a:ext cx="1113347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Осуществление текущего контроля успеваемости и промежуточной аттестации обучающихся относится к компетенции ОО, которая: </a:t>
            </a:r>
          </a:p>
          <a:p>
            <a:pPr algn="just"/>
            <a:r>
              <a:rPr lang="ru-RU" sz="2800" dirty="0"/>
              <a:t>• устанавливает формы, периодичность и порядок их проведения </a:t>
            </a:r>
          </a:p>
          <a:p>
            <a:pPr algn="just"/>
            <a:r>
              <a:rPr lang="ru-RU" sz="2800" dirty="0"/>
              <a:t>• ведет индивидуальный учет результатов освоения обучающимися ООП </a:t>
            </a:r>
          </a:p>
          <a:p>
            <a:pPr algn="just"/>
            <a:r>
              <a:rPr lang="ru-RU" sz="2800" dirty="0"/>
              <a:t>• хранит в архивах информацию об этих результатах на бумажных и (или) электронных носителях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194F2C-F001-3E8D-04F6-97B553ACA4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425" y="540327"/>
            <a:ext cx="1481495" cy="16498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E05B00-FD8F-038E-2D6A-1519B7F16FB1}"/>
              </a:ext>
            </a:extLst>
          </p:cNvPr>
          <p:cNvSpPr txBox="1"/>
          <p:nvPr/>
        </p:nvSpPr>
        <p:spPr>
          <a:xfrm>
            <a:off x="1872476" y="2328710"/>
            <a:ext cx="8595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Ст. 28 273-ФЗ 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558007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C98EB-4F1A-18B6-483C-ECC9279BF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C0107C-BA20-B3B9-8207-9B32F16E10B6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857EE1-C6D9-8838-FDFB-9354C7F2F7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18" t="1678"/>
          <a:stretch/>
        </p:blipFill>
        <p:spPr>
          <a:xfrm>
            <a:off x="632011" y="900953"/>
            <a:ext cx="880782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67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F446136-D399-AAFD-2BDE-E8B720156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015605"/>
              </p:ext>
            </p:extLst>
          </p:nvPr>
        </p:nvGraphicFramePr>
        <p:xfrm>
          <a:off x="427703" y="929640"/>
          <a:ext cx="11474245" cy="560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0375">
                  <a:extLst>
                    <a:ext uri="{9D8B030D-6E8A-4147-A177-3AD203B41FA5}">
                      <a16:colId xmlns:a16="http://schemas.microsoft.com/office/drawing/2014/main" val="52590871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33335353"/>
                    </a:ext>
                  </a:extLst>
                </a:gridCol>
                <a:gridCol w="2389239">
                  <a:extLst>
                    <a:ext uri="{9D8B030D-6E8A-4147-A177-3AD203B41FA5}">
                      <a16:colId xmlns:a16="http://schemas.microsoft.com/office/drawing/2014/main" val="2405353975"/>
                    </a:ext>
                  </a:extLst>
                </a:gridCol>
                <a:gridCol w="5191431">
                  <a:extLst>
                    <a:ext uri="{9D8B030D-6E8A-4147-A177-3AD203B41FA5}">
                      <a16:colId xmlns:a16="http://schemas.microsoft.com/office/drawing/2014/main" val="3107833663"/>
                    </a:ext>
                  </a:extLst>
                </a:gridCol>
              </a:tblGrid>
              <a:tr h="43132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№ п/п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Критерии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Дефицит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Пути решения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241377"/>
                  </a:ext>
                </a:extLst>
              </a:tr>
              <a:tr h="448015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Количество выпускников, получивших аттестаты об основном общем образовании, в общей численности выпускников 9 класса (за предыдущий учебный год)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выпускников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 класса,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получивших аттестаты об основном общем образовании</a:t>
                      </a:r>
                      <a:endParaRPr lang="ru-RU" sz="2200" dirty="0"/>
                    </a:p>
                    <a:p>
                      <a:pPr marL="88900" indent="0" algn="ctr" fontAlgn="b"/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AutoNum type="arabicParenR"/>
                        <a:tabLst>
                          <a:tab pos="354013" algn="l"/>
                        </a:tabLst>
                      </a:pPr>
                      <a:r>
                        <a:rPr lang="ru-RU" sz="2200" dirty="0"/>
                        <a:t>   Анализ результатов внешних и внутренних оценочных процедур;</a:t>
                      </a:r>
                    </a:p>
                    <a:p>
                      <a:pPr marL="0" indent="0" algn="l">
                        <a:buAutoNum type="arabicParenR"/>
                        <a:tabLst>
                          <a:tab pos="354013" algn="l"/>
                        </a:tabLst>
                      </a:pPr>
                      <a:r>
                        <a:rPr lang="ru-RU" sz="2200" dirty="0"/>
                        <a:t> Разработка индивидуальных траекторий обучения школьников, имеющих риски учебной неуспешности </a:t>
                      </a:r>
                    </a:p>
                    <a:p>
                      <a:pPr marL="0" indent="0" algn="l">
                        <a:buAutoNum type="arabicParenR"/>
                        <a:tabLst>
                          <a:tab pos="265113" algn="l"/>
                        </a:tabLst>
                      </a:pPr>
                      <a:r>
                        <a:rPr lang="ru-RU" sz="2200" dirty="0"/>
                        <a:t> Посещение уроков учителей - предметников, собеседования;</a:t>
                      </a:r>
                    </a:p>
                    <a:p>
                      <a:pPr marL="0" indent="0" algn="l">
                        <a:buAutoNum type="arabicParenR"/>
                        <a:tabLst>
                          <a:tab pos="265113" algn="l"/>
                        </a:tabLst>
                      </a:pPr>
                      <a:r>
                        <a:rPr lang="ru-RU" sz="2200" dirty="0"/>
                        <a:t>  Составление ИОМ педагогов по тематике, связанной с преодолением рисков школьной неуспешности;</a:t>
                      </a:r>
                    </a:p>
                    <a:p>
                      <a:pPr marL="0" indent="0" algn="l">
                        <a:buAutoNum type="arabicParenR"/>
                        <a:tabLst>
                          <a:tab pos="265113" algn="l"/>
                        </a:tabLst>
                      </a:pPr>
                      <a:r>
                        <a:rPr lang="ru-RU" sz="2200" dirty="0"/>
                        <a:t> Прохождение педагогами курсов повышения квалификации, стажировок</a:t>
                      </a:r>
                    </a:p>
                    <a:p>
                      <a:pPr marL="0" indent="0" algn="l">
                        <a:buAutoNum type="arabicParenR"/>
                        <a:tabLst>
                          <a:tab pos="265113" algn="l"/>
                        </a:tabLst>
                      </a:pPr>
                      <a:r>
                        <a:rPr lang="ru-RU" sz="2200" dirty="0"/>
                        <a:t> Тематические заседания МО;</a:t>
                      </a:r>
                    </a:p>
                    <a:p>
                      <a:pPr marL="0" indent="0" algn="l">
                        <a:buAutoNum type="arabicParenR"/>
                        <a:tabLst>
                          <a:tab pos="265113" algn="l"/>
                        </a:tabLst>
                      </a:pPr>
                      <a:r>
                        <a:rPr lang="ru-RU" sz="2400" dirty="0"/>
                        <a:t> </a:t>
                      </a:r>
                      <a:r>
                        <a:rPr lang="ru-RU" sz="2200" dirty="0" err="1"/>
                        <a:t>Психолого</a:t>
                      </a:r>
                      <a:r>
                        <a:rPr lang="ru-RU" sz="2200" dirty="0"/>
                        <a:t> - педагогические консилиумы;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046408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0C1B33-0C44-A47A-69E4-5EE3132F1EB2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29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88714-E966-4179-1D41-E0B199416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F94F3A6-6381-739A-E387-D9C7A0428F5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6F97E7-1E11-A7D0-F9A1-EB1BF8417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94"/>
          <a:stretch/>
        </p:blipFill>
        <p:spPr>
          <a:xfrm>
            <a:off x="238178" y="722670"/>
            <a:ext cx="11715643" cy="5412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0260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BBC02-7710-40C3-95C7-B19A9C965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EE0FA5-5397-D0E6-9737-DC4828674B33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F0C45E-2154-AFD5-F755-B54687A77F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61" r="10829" b="2005"/>
          <a:stretch/>
        </p:blipFill>
        <p:spPr>
          <a:xfrm>
            <a:off x="373915" y="676656"/>
            <a:ext cx="9382451" cy="59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7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1230C-8DFA-5CC5-FB92-992F42A13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3DD2A7-0F58-FEC8-FEA7-8F01CB8698D6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2A54AB-ADE1-DBF3-4F6F-433FD88B4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15" y="676656"/>
            <a:ext cx="11754369" cy="59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39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90111-B373-46EB-C87F-9A078EF3A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AEC6034-4D8E-526D-B1D5-4FB4D663B4BB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320CE2-614F-C4FB-E1AA-461F60F86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34" y="878572"/>
            <a:ext cx="10325379" cy="534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17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BBDBF-25CF-2F61-4A4C-52F76B1DB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85CCD1-92CE-2CEC-E33C-A07E1530C1D9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9C1EEF-3000-7CDA-4968-4DF6BA7D4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3"/>
          <a:stretch/>
        </p:blipFill>
        <p:spPr>
          <a:xfrm>
            <a:off x="803304" y="1427602"/>
            <a:ext cx="11038318" cy="400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01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54281-3BF4-4690-DEEF-4F022AA6D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ABB610-A0F7-89B8-E09A-5ED25B2D0757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7DC6EC-A5FD-2382-FC72-6E29E06C3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71" y="1090286"/>
            <a:ext cx="10983858" cy="46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23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87018-D3C2-B689-156A-CB3285605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4F2C0E-0CF9-EA7D-7D47-B088E7D77AEF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E74F82-9F0B-AEC9-5B18-FBFC0F18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44" y="1114102"/>
            <a:ext cx="11726912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64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AAEACB-66BE-B266-D1DD-252DE47A8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776" y="941143"/>
            <a:ext cx="2537330" cy="37229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B4C17A-AEFD-65BC-4714-C0E80BD98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78" y="1177796"/>
            <a:ext cx="7127563" cy="505593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ED6B71-97B2-9CF7-85DE-2FDC05D9C27E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AF8D64-AF87-6A2F-943A-2D5B81EF565D}"/>
              </a:ext>
            </a:extLst>
          </p:cNvPr>
          <p:cNvSpPr txBox="1"/>
          <p:nvPr/>
        </p:nvSpPr>
        <p:spPr>
          <a:xfrm>
            <a:off x="4495531" y="5633565"/>
            <a:ext cx="769646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ПОСЛЕДСТВИЯ БЕЗДЕЙСТВИЯ: </a:t>
            </a:r>
          </a:p>
          <a:p>
            <a:r>
              <a:rPr lang="ru-RU" sz="2400" dirty="0"/>
              <a:t>Риск неуспешного прохождения ГИА учениками Профессиональная стагнация учителей </a:t>
            </a:r>
          </a:p>
        </p:txBody>
      </p:sp>
    </p:spTree>
    <p:extLst>
      <p:ext uri="{BB962C8B-B14F-4D97-AF65-F5344CB8AC3E}">
        <p14:creationId xmlns:p14="http://schemas.microsoft.com/office/powerpoint/2010/main" val="379377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031EEC-15E4-562E-45AE-6DD4CA2E8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97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98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6CF62-C6E3-38B3-907A-3209F858A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D71AFC-063D-F5BD-8F7E-2D11C9501CC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23D28C-D88B-CA76-F0BA-54553BAC2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67" y="634179"/>
            <a:ext cx="7782111" cy="51740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216329-D7E6-373B-832C-213F76534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99" y="5742979"/>
            <a:ext cx="6528498" cy="10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39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3C3114-781C-0193-248B-6CAF07E58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7" y="1155110"/>
            <a:ext cx="11646310" cy="454778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0F56C7-9D50-2289-D201-9F7130F5725C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8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C2AE3-B6EC-42B6-6C76-31CD82E1F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267F2A-AC25-07E7-B9AE-8D4DB765F38D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DA5CA6-E354-365C-C9C4-E630B53CA5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38"/>
          <a:stretch/>
        </p:blipFill>
        <p:spPr>
          <a:xfrm>
            <a:off x="497541" y="689341"/>
            <a:ext cx="8606118" cy="60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61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2FE82-9445-5913-B568-1D948E37B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9D9810-BF57-8A56-0A35-0AD34859585A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C32767-5E3B-8DED-08EB-C5492DB7D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28" y="1023989"/>
            <a:ext cx="5046634" cy="4556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1F58C2-C4AE-8A92-45EC-9E1FF0881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374" y="1183342"/>
            <a:ext cx="4947685" cy="392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84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34294-3896-D456-D27B-E987EC1AE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E06477-34E7-510D-784D-FCD3380F50FE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12E1BE1-4013-92AE-68E5-366854BB7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4" y="1276350"/>
            <a:ext cx="8020998" cy="532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064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88C6A-88F2-6098-586A-20B5AD527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283A43-DC8E-135E-3F38-BD3D6533D0E3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8EAA1B-6816-D783-A631-F66098E01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50" y="902414"/>
            <a:ext cx="6834462" cy="548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69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07048-F726-BD4A-30F9-316E19F7D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7AB45C-BB48-3704-5B64-1C97B49BBBFA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/>
              <a:t>АНАЛИЗ</a:t>
            </a:r>
            <a:r>
              <a:rPr lang="ru-RU" sz="2800" dirty="0"/>
              <a:t> </a:t>
            </a:r>
            <a:r>
              <a:rPr lang="ru-RU" sz="2800" b="1" dirty="0"/>
              <a:t>РЕЗУЛЬТАТОВ И УПРАВЛЕНЧЕСКИЕ ДЕЙСТВИЯ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F6AC85FF-A5CE-B7DF-A2D6-185004671E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27511"/>
              </p:ext>
            </p:extLst>
          </p:nvPr>
        </p:nvGraphicFramePr>
        <p:xfrm>
          <a:off x="561039" y="1044389"/>
          <a:ext cx="1111100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6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690">
                <a:tc>
                  <a:txBody>
                    <a:bodyPr/>
                    <a:lstStyle/>
                    <a:p>
                      <a:r>
                        <a:rPr lang="ru-RU" dirty="0"/>
                        <a:t>№ задания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ВПР 4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ВПР 5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ОГЭ 9 класс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9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9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69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6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69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6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6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6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2958D3A-867D-2CD7-A794-27520EAE9EEA}"/>
              </a:ext>
            </a:extLst>
          </p:cNvPr>
          <p:cNvSpPr txBox="1"/>
          <p:nvPr/>
        </p:nvSpPr>
        <p:spPr>
          <a:xfrm>
            <a:off x="561038" y="4895653"/>
            <a:ext cx="1111100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Установленная ФГОС общего образования </a:t>
            </a:r>
            <a:r>
              <a:rPr lang="ru-RU" sz="2400" b="1" dirty="0"/>
              <a:t>система оценки достижения </a:t>
            </a:r>
            <a:r>
              <a:rPr lang="ru-RU" sz="2400" dirty="0"/>
              <a:t>обучающимися </a:t>
            </a:r>
            <a:r>
              <a:rPr lang="ru-RU" sz="2400" b="1" dirty="0"/>
              <a:t>планируемых результатов </a:t>
            </a:r>
            <a:r>
              <a:rPr lang="ru-RU" sz="2400" dirty="0"/>
              <a:t>освоения общеобразовательных программ </a:t>
            </a:r>
            <a:r>
              <a:rPr lang="ru-RU" sz="2400" b="1" dirty="0"/>
              <a:t>на всех уровнях образования имеет единую структуру </a:t>
            </a:r>
            <a:r>
              <a:rPr lang="ru-RU" sz="2400" dirty="0"/>
              <a:t>и строится на общих для всех уровней принципах и положениях</a:t>
            </a:r>
          </a:p>
        </p:txBody>
      </p:sp>
    </p:spTree>
    <p:extLst>
      <p:ext uri="{BB962C8B-B14F-4D97-AF65-F5344CB8AC3E}">
        <p14:creationId xmlns:p14="http://schemas.microsoft.com/office/powerpoint/2010/main" val="3776191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DC6A5-E5B4-7767-A4F3-D02C93088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4AE4D8-D9E7-8FA1-AFD0-842EDB90C026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cs typeface="Arial" pitchFamily="34" charset="0"/>
              </a:rPr>
              <a:t>КРИТЕРИИ И ПОКАЗАТЕЛИ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AB8712-11F4-03B4-A406-6F99C288A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14" y="1180977"/>
            <a:ext cx="8680821" cy="229163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7E0AE1-FFA6-20FA-96D3-5A87A063E5CC}"/>
              </a:ext>
            </a:extLst>
          </p:cNvPr>
          <p:cNvSpPr/>
          <p:nvPr/>
        </p:nvSpPr>
        <p:spPr>
          <a:xfrm>
            <a:off x="-1190323" y="709067"/>
            <a:ext cx="71204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мониторинг </a:t>
            </a:r>
            <a:r>
              <a:rPr lang="ru-RU" sz="2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Минпросвещения</a:t>
            </a:r>
            <a:endParaRPr lang="ru-RU" sz="2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8EAD88-816B-7DE6-6D86-45CDCC47E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14" y="3743178"/>
            <a:ext cx="8680820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3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A51AA-257E-C79E-2ADF-0B9999EF6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AE4101-0516-07BF-921F-92C7F3FCC963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cs typeface="Arial" pitchFamily="34" charset="0"/>
              </a:rPr>
              <a:t>ПОКАЗАТЕЛИ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FD86E9D-36FB-ED2B-0B67-5833BCA07564}"/>
              </a:ext>
            </a:extLst>
          </p:cNvPr>
          <p:cNvSpPr/>
          <p:nvPr/>
        </p:nvSpPr>
        <p:spPr>
          <a:xfrm>
            <a:off x="-1190323" y="709067"/>
            <a:ext cx="71204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мониторинг </a:t>
            </a:r>
            <a:r>
              <a:rPr lang="ru-RU" sz="24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Минпросвещения</a:t>
            </a:r>
            <a:endParaRPr lang="ru-RU" sz="2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4A67B-32BB-666A-C878-6C965C29C1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72"/>
          <a:stretch/>
        </p:blipFill>
        <p:spPr>
          <a:xfrm>
            <a:off x="198159" y="1373902"/>
            <a:ext cx="10949453" cy="46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25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6E6D8-BA61-38EC-6139-21B31D760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649600-D9A8-EEFC-0C6B-193A52DABBCE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cs typeface="Arial" pitchFamily="34" charset="0"/>
              </a:rPr>
              <a:t>ПОКАЗАТЕЛИ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41AC99E-E30D-D7BB-E660-BC82C8622D12}"/>
              </a:ext>
            </a:extLst>
          </p:cNvPr>
          <p:cNvSpPr/>
          <p:nvPr/>
        </p:nvSpPr>
        <p:spPr>
          <a:xfrm>
            <a:off x="-1190323" y="709067"/>
            <a:ext cx="71204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Рисковый профиль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72D286-58E7-4765-7A8C-F13B7CB7E2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39"/>
          <a:stretch/>
        </p:blipFill>
        <p:spPr>
          <a:xfrm>
            <a:off x="340180" y="1203143"/>
            <a:ext cx="5755820" cy="34048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97F3C9-B64C-4BFD-1D4B-3C48FC21F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848" y="3110685"/>
            <a:ext cx="5535706" cy="29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5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2034A7-CB80-1AFD-5B96-5E74451D9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981329" cy="686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05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42E7F-A9F8-6D9D-8391-C3BD1504D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4D847D-319F-0811-F292-B8E62187E235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cs typeface="Arial" pitchFamily="34" charset="0"/>
              </a:rPr>
              <a:t>ПОКАЗАТЕЛИ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F2A64C-3F42-0888-EEC8-DF886CA0EBB1}"/>
              </a:ext>
            </a:extLst>
          </p:cNvPr>
          <p:cNvSpPr/>
          <p:nvPr/>
        </p:nvSpPr>
        <p:spPr>
          <a:xfrm>
            <a:off x="-1190323" y="709067"/>
            <a:ext cx="71204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Рисковый профиль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40AE9F-4AE6-CBD2-4B64-7C8BA93AC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09" y="4223965"/>
            <a:ext cx="10834326" cy="20765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B8A1E7-8DBA-4A3C-D652-878F4328D8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31"/>
          <a:stretch/>
        </p:blipFill>
        <p:spPr>
          <a:xfrm>
            <a:off x="609673" y="1458925"/>
            <a:ext cx="10968245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73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68FBB-6287-E0E8-2274-509C12D2F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958BE6-5DE8-B070-D68F-81A834714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443" y="1199839"/>
            <a:ext cx="5287113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420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FFD30-34A9-5A7A-761B-C90EC76DD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FD957F-7C74-5043-29CF-EF7A4710BC13}"/>
              </a:ext>
            </a:extLst>
          </p:cNvPr>
          <p:cNvSpPr/>
          <p:nvPr/>
        </p:nvSpPr>
        <p:spPr>
          <a:xfrm>
            <a:off x="0" y="0"/>
            <a:ext cx="12192000" cy="540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bg1"/>
                </a:solidFill>
                <a:latin typeface="Bahnschrift SemiBold" pitchFamily="34" charset="0"/>
                <a:cs typeface="Arial" pitchFamily="34" charset="0"/>
              </a:rPr>
              <a:t> </a:t>
            </a:r>
            <a:r>
              <a:rPr lang="ru-RU" sz="2800" b="1" dirty="0"/>
              <a:t>ЧТО ТАКОЕ УПРАВЛЕНЧЕСКАЯ КОМАНДА?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053D0C-C4EA-3577-544B-6A23EF9E909F}"/>
              </a:ext>
            </a:extLst>
          </p:cNvPr>
          <p:cNvSpPr txBox="1"/>
          <p:nvPr/>
        </p:nvSpPr>
        <p:spPr>
          <a:xfrm>
            <a:off x="457200" y="1304882"/>
            <a:ext cx="105710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Annabelle" panose="03000400000000000000" pitchFamily="66" charset="0"/>
              </a:rPr>
              <a:t>«Хороший руководитель — это не тот, кто управляет коллективом посредством беспрекословного подчинения своей воле и мнению; хороший руководитель способен создать команду единомышленников и убедить инакомыслящих в своей правоте»</a:t>
            </a:r>
          </a:p>
        </p:txBody>
      </p:sp>
    </p:spTree>
    <p:extLst>
      <p:ext uri="{BB962C8B-B14F-4D97-AF65-F5344CB8AC3E}">
        <p14:creationId xmlns:p14="http://schemas.microsoft.com/office/powerpoint/2010/main" val="13171344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A7FD88-4250-22FE-259C-93ED5C3B354C}"/>
              </a:ext>
            </a:extLst>
          </p:cNvPr>
          <p:cNvSpPr/>
          <p:nvPr/>
        </p:nvSpPr>
        <p:spPr>
          <a:xfrm>
            <a:off x="0" y="0"/>
            <a:ext cx="12192000" cy="5403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ПОКАЗАТЕЛИ ЭФФЕКТИВНОСТИ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888E96-39D2-DC6F-BF00-21141F20B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4" y="648965"/>
            <a:ext cx="9288171" cy="59634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A4E9A5-A5B3-7A09-84C9-94BAC4EAEA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8169"/>
          <a:stretch/>
        </p:blipFill>
        <p:spPr>
          <a:xfrm>
            <a:off x="9944518" y="766481"/>
            <a:ext cx="2247482" cy="16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9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F4DD06-1B26-1FF0-62E6-603DC6B9F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5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9381D2-F1C4-FFEE-2712-EE83791CF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40" y="65861"/>
            <a:ext cx="11896165" cy="679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3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055881-9E36-7FFF-D748-74C5D8C02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66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30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EFC7E0-BB1E-D257-5EE5-F2B353901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88" y="315086"/>
            <a:ext cx="12070211" cy="65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8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0BACC9-3672-7A87-0B69-7EC3420A8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87" y="337250"/>
            <a:ext cx="11980163" cy="65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79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622</Words>
  <Application>Microsoft Office PowerPoint</Application>
  <PresentationFormat>Широкоэкранный</PresentationFormat>
  <Paragraphs>125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Annabelle</vt:lpstr>
      <vt:lpstr>Anonymous Pro</vt:lpstr>
      <vt:lpstr>Arial</vt:lpstr>
      <vt:lpstr>Bahnschrift SemiBold</vt:lpstr>
      <vt:lpstr>Calibri</vt:lpstr>
      <vt:lpstr>Calibri Light</vt:lpstr>
      <vt:lpstr>Dubai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Татьяна Петрученко</cp:lastModifiedBy>
  <cp:revision>12</cp:revision>
  <dcterms:created xsi:type="dcterms:W3CDTF">2024-10-29T20:09:03Z</dcterms:created>
  <dcterms:modified xsi:type="dcterms:W3CDTF">2025-02-03T07:08:22Z</dcterms:modified>
</cp:coreProperties>
</file>