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22" r:id="rId3"/>
  </p:sldMasterIdLst>
  <p:notesMasterIdLst>
    <p:notesMasterId r:id="rId17"/>
  </p:notesMasterIdLst>
  <p:sldIdLst>
    <p:sldId id="256" r:id="rId4"/>
    <p:sldId id="260" r:id="rId5"/>
    <p:sldId id="290" r:id="rId6"/>
    <p:sldId id="330" r:id="rId7"/>
    <p:sldId id="292" r:id="rId8"/>
    <p:sldId id="295" r:id="rId9"/>
    <p:sldId id="298" r:id="rId10"/>
    <p:sldId id="326" r:id="rId11"/>
    <p:sldId id="306" r:id="rId12"/>
    <p:sldId id="301" r:id="rId13"/>
    <p:sldId id="329" r:id="rId14"/>
    <p:sldId id="309" r:id="rId15"/>
    <p:sldId id="31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9900CC"/>
    <a:srgbClr val="FFFF66"/>
    <a:srgbClr val="FF3399"/>
    <a:srgbClr val="66FF33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3" d="100"/>
          <a:sy n="63" d="100"/>
        </p:scale>
        <p:origin x="161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5B281-EB85-483B-804B-EA41CA3BC55A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5AC3D-C065-4609-B924-8BEAFBA096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9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486C-D3EA-4DF3-BF7D-BA0D5461EE04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E7DD-C808-4EBB-8434-0983323E0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40EC-68BA-4175-B289-09D89E338B57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FACF-72C9-49B9-8A09-651DAA245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68B1-2AAF-4AE8-AD96-8E19D1744FA0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9063-EF26-4F2A-9989-86914C79F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3C795B-4D21-4EA5-9DF1-6B0F8F6B87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6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C60B-9440-4219-8A09-F78AAFDFD7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8194-6966-444F-9FD4-9F55FAF131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8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DB7D8-AB91-4BD4-ACB0-59A9694141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0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0617-D5BC-484C-9E67-15E7B13DDA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97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6B70-E688-42F0-9EB5-C4D966AFDF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1E63-E037-491D-8256-D676BB575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2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4F07-F70C-4FAB-9A25-D76E588D82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1F29-E078-4C6C-9E0D-79CF08B83763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DBB2-BCDD-4F9B-BE1C-C9AD340E5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5B8E-0B35-4766-8EE2-A3B82CD3EB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96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40DB-9214-4857-91AB-5E11865505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68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BA1E-59DD-4D31-8FBF-4705642248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9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1110-B481-4EBC-879D-25705E39A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81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3C795B-4D21-4EA5-9DF1-6B0F8F6B87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4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C60B-9440-4219-8A09-F78AAFDFD7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61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8194-6966-444F-9FD4-9F55FAF131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7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DB7D8-AB91-4BD4-ACB0-59A9694141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9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0617-D5BC-484C-9E67-15E7B13DDA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48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6B70-E688-42F0-9EB5-C4D966AFDF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39EA-D836-4535-A149-EE1BF36AA377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3CBC-1224-44A8-B539-8CFE52510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1E63-E037-491D-8256-D676BB575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79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4F07-F70C-4FAB-9A25-D76E588D82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1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5B8E-0B35-4766-8EE2-A3B82CD3EB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21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40DB-9214-4857-91AB-5E11865505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4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BA1E-59DD-4D31-8FBF-4705642248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9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1110-B481-4EBC-879D-25705E39A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7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82D7-ECFA-47AE-8336-7B94E1D11CA4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62EA-A78C-487A-BAA4-F588E1176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16BF-2C7F-4ACA-8B84-A65ABBDB3C0F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06F1-99B9-4D00-ABC3-1EC2160E8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EF75-29AE-489B-8953-A65E876CFD92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C63A-4947-45CA-8592-E10C6D816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71DA-F1FC-4BA9-B098-4F18F2D37C42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F2B3-C378-413E-9188-E5EA981DA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A10E-4C98-41F2-969D-1D81548D9B0A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82C3-925A-4779-9342-DE70F11F7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DC50-C6BF-4D1E-9DF1-0D47E6BA6298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A437-F018-4962-9DA7-92D7AE27E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38D135-7CCE-4E88-B8E6-BBDCFF11FD3E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5F68DC-2C3E-4D94-AFBC-20D621540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EE077B-FC88-4227-A1BB-8085244174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18815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EE077B-FC88-4227-A1BB-8085244174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6837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556792"/>
            <a:ext cx="6336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Организм человека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344816" cy="524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ПРОВЕРЯЕМ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Нервная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система работает непрерывно, поэтому её необходимо беречь от переутомления. 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Главное – соблюдение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режима дня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Следует чередовать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умственный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физический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труд,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труд и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отдых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После уроков полезно поиграть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свежем воздухе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Отдых для мозга, нервной системы – здоровый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полноценный сон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Ребенок должен спать не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менее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10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часов в сутки.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1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5048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   выделения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При работе органов образуются вещества, которые организму не нужны, а иногда даже и вредны. Все они поступают в кровь, а затем удаляются из организма через лёгкие, кожу,                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1268760"/>
            <a:ext cx="4464496" cy="4464496"/>
          </a:xfrm>
          <a:prstGeom prst="round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44522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869160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почки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6" descr="http://900igr.net/datai/biologija/Sistemy-cheloveka/0009-005-Vydelitelnaja-sistem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469348" cy="3600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1844824"/>
            <a:ext cx="2520280" cy="3672408"/>
          </a:xfrm>
          <a:prstGeom prst="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33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0363" y="0"/>
            <a:ext cx="8783637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Соедини прямоугольники по стрелкам, чтобы получилась цепочка:</a:t>
            </a:r>
          </a:p>
        </p:txBody>
      </p:sp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0" y="908050"/>
            <a:ext cx="9144000" cy="5949950"/>
            <a:chOff x="0" y="572"/>
            <a:chExt cx="5760" cy="3748"/>
          </a:xfrm>
        </p:grpSpPr>
        <p:grpSp>
          <p:nvGrpSpPr>
            <p:cNvPr id="17418" name="Group 31"/>
            <p:cNvGrpSpPr>
              <a:grpSpLocks/>
            </p:cNvGrpSpPr>
            <p:nvPr/>
          </p:nvGrpSpPr>
          <p:grpSpPr bwMode="auto">
            <a:xfrm>
              <a:off x="0" y="2840"/>
              <a:ext cx="1633" cy="544"/>
              <a:chOff x="2018" y="2296"/>
              <a:chExt cx="1633" cy="544"/>
            </a:xfrm>
          </p:grpSpPr>
          <p:sp>
            <p:nvSpPr>
              <p:cNvPr id="17514" name="Rectangle 18"/>
              <p:cNvSpPr>
                <a:spLocks noChangeArrowheads="1"/>
              </p:cNvSpPr>
              <p:nvPr/>
            </p:nvSpPr>
            <p:spPr bwMode="auto">
              <a:xfrm>
                <a:off x="2018" y="2296"/>
                <a:ext cx="1588" cy="5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5" name="Text Box 25"/>
              <p:cNvSpPr txBox="1">
                <a:spLocks noChangeArrowheads="1"/>
              </p:cNvSpPr>
              <p:nvPr/>
            </p:nvSpPr>
            <p:spPr bwMode="auto">
              <a:xfrm>
                <a:off x="2109" y="2432"/>
                <a:ext cx="135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6" name="Text Box 26"/>
              <p:cNvSpPr txBox="1">
                <a:spLocks noChangeArrowheads="1"/>
              </p:cNvSpPr>
              <p:nvPr/>
            </p:nvSpPr>
            <p:spPr bwMode="auto">
              <a:xfrm>
                <a:off x="2201" y="2341"/>
                <a:ext cx="1450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FFFFFF"/>
                    </a:solidFill>
                  </a:rPr>
                  <a:t>пищевод, желудок,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FFFFFF"/>
                    </a:solidFill>
                  </a:rPr>
                  <a:t>кишечник</a:t>
                </a:r>
              </a:p>
            </p:txBody>
          </p:sp>
        </p:grpSp>
        <p:sp>
          <p:nvSpPr>
            <p:cNvPr id="17419" name="AutoShape 27"/>
            <p:cNvSpPr>
              <a:spLocks noChangeArrowheads="1"/>
            </p:cNvSpPr>
            <p:nvPr/>
          </p:nvSpPr>
          <p:spPr bwMode="auto">
            <a:xfrm>
              <a:off x="1701" y="754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0" name="AutoShape 34"/>
            <p:cNvSpPr>
              <a:spLocks noChangeArrowheads="1"/>
            </p:cNvSpPr>
            <p:nvPr/>
          </p:nvSpPr>
          <p:spPr bwMode="auto">
            <a:xfrm>
              <a:off x="1791" y="1480"/>
              <a:ext cx="228" cy="182"/>
            </a:xfrm>
            <a:prstGeom prst="rightArrow">
              <a:avLst>
                <a:gd name="adj1" fmla="val 50000"/>
                <a:gd name="adj2" fmla="val 313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1" name="AutoShape 35"/>
            <p:cNvSpPr>
              <a:spLocks noChangeArrowheads="1"/>
            </p:cNvSpPr>
            <p:nvPr/>
          </p:nvSpPr>
          <p:spPr bwMode="auto">
            <a:xfrm>
              <a:off x="1747" y="2931"/>
              <a:ext cx="272" cy="1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2" name="AutoShape 36"/>
            <p:cNvSpPr>
              <a:spLocks noChangeArrowheads="1"/>
            </p:cNvSpPr>
            <p:nvPr/>
          </p:nvSpPr>
          <p:spPr bwMode="auto">
            <a:xfrm>
              <a:off x="1611" y="3838"/>
              <a:ext cx="317" cy="182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3" name="AutoShape 54"/>
            <p:cNvSpPr>
              <a:spLocks noChangeArrowheads="1"/>
            </p:cNvSpPr>
            <p:nvPr/>
          </p:nvSpPr>
          <p:spPr bwMode="auto">
            <a:xfrm>
              <a:off x="1747" y="2160"/>
              <a:ext cx="317" cy="181"/>
            </a:xfrm>
            <a:prstGeom prst="rightArrow">
              <a:avLst>
                <a:gd name="adj1" fmla="val 50000"/>
                <a:gd name="adj2" fmla="val 437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4" name="AutoShape 63"/>
            <p:cNvSpPr>
              <a:spLocks noChangeArrowheads="1"/>
            </p:cNvSpPr>
            <p:nvPr/>
          </p:nvSpPr>
          <p:spPr bwMode="auto">
            <a:xfrm>
              <a:off x="3743" y="799"/>
              <a:ext cx="226" cy="136"/>
            </a:xfrm>
            <a:prstGeom prst="rightArrow">
              <a:avLst>
                <a:gd name="adj1" fmla="val 50000"/>
                <a:gd name="adj2" fmla="val 41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5" name="AutoShape 64"/>
            <p:cNvSpPr>
              <a:spLocks noChangeArrowheads="1"/>
            </p:cNvSpPr>
            <p:nvPr/>
          </p:nvSpPr>
          <p:spPr bwMode="auto">
            <a:xfrm>
              <a:off x="3743" y="1480"/>
              <a:ext cx="272" cy="182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6" name="AutoShape 65"/>
            <p:cNvSpPr>
              <a:spLocks noChangeArrowheads="1"/>
            </p:cNvSpPr>
            <p:nvPr/>
          </p:nvSpPr>
          <p:spPr bwMode="auto">
            <a:xfrm>
              <a:off x="3787" y="2251"/>
              <a:ext cx="318" cy="181"/>
            </a:xfrm>
            <a:prstGeom prst="rightArrow">
              <a:avLst>
                <a:gd name="adj1" fmla="val 50000"/>
                <a:gd name="adj2" fmla="val 439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7" name="AutoShape 66"/>
            <p:cNvSpPr>
              <a:spLocks noChangeArrowheads="1"/>
            </p:cNvSpPr>
            <p:nvPr/>
          </p:nvSpPr>
          <p:spPr bwMode="auto">
            <a:xfrm>
              <a:off x="3833" y="3022"/>
              <a:ext cx="274" cy="181"/>
            </a:xfrm>
            <a:prstGeom prst="rightArrow">
              <a:avLst>
                <a:gd name="adj1" fmla="val 50000"/>
                <a:gd name="adj2" fmla="val 378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28" name="AutoShape 67"/>
            <p:cNvSpPr>
              <a:spLocks noChangeArrowheads="1"/>
            </p:cNvSpPr>
            <p:nvPr/>
          </p:nvSpPr>
          <p:spPr bwMode="auto">
            <a:xfrm>
              <a:off x="3879" y="3793"/>
              <a:ext cx="362" cy="227"/>
            </a:xfrm>
            <a:prstGeom prst="rightArrow">
              <a:avLst>
                <a:gd name="adj1" fmla="val 50000"/>
                <a:gd name="adj2" fmla="val 398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429" name="Group 82"/>
            <p:cNvGrpSpPr>
              <a:grpSpLocks/>
            </p:cNvGrpSpPr>
            <p:nvPr/>
          </p:nvGrpSpPr>
          <p:grpSpPr bwMode="auto">
            <a:xfrm>
              <a:off x="0" y="572"/>
              <a:ext cx="1632" cy="589"/>
              <a:chOff x="158" y="527"/>
              <a:chExt cx="1632" cy="589"/>
            </a:xfrm>
          </p:grpSpPr>
          <p:grpSp>
            <p:nvGrpSpPr>
              <p:cNvPr id="17509" name="Group 30"/>
              <p:cNvGrpSpPr>
                <a:grpSpLocks/>
              </p:cNvGrpSpPr>
              <p:nvPr/>
            </p:nvGrpSpPr>
            <p:grpSpPr bwMode="auto">
              <a:xfrm>
                <a:off x="158" y="527"/>
                <a:ext cx="1632" cy="589"/>
                <a:chOff x="2064" y="1616"/>
                <a:chExt cx="1632" cy="589"/>
              </a:xfrm>
            </p:grpSpPr>
            <p:sp>
              <p:nvSpPr>
                <p:cNvPr id="17512" name="Rectangle 21"/>
                <p:cNvSpPr>
                  <a:spLocks noChangeArrowheads="1"/>
                </p:cNvSpPr>
                <p:nvPr/>
              </p:nvSpPr>
              <p:spPr bwMode="auto">
                <a:xfrm>
                  <a:off x="2064" y="1616"/>
                  <a:ext cx="1632" cy="58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51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64" y="1706"/>
                  <a:ext cx="1543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dirty="0" smtClean="0">
                      <a:solidFill>
                        <a:srgbClr val="FFFFFF"/>
                      </a:solidFill>
                    </a:rPr>
                    <a:t>Сердце, кровеносные сосуды</a:t>
                  </a:r>
                </a:p>
              </p:txBody>
            </p:sp>
          </p:grpSp>
          <p:sp>
            <p:nvSpPr>
              <p:cNvPr id="17510" name="Oval 76"/>
              <p:cNvSpPr>
                <a:spLocks noChangeArrowheads="1"/>
              </p:cNvSpPr>
              <p:nvPr/>
            </p:nvSpPr>
            <p:spPr bwMode="auto">
              <a:xfrm>
                <a:off x="1066" y="618"/>
                <a:ext cx="45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1" name="Text Box 77"/>
              <p:cNvSpPr txBox="1">
                <a:spLocks noChangeArrowheads="1"/>
              </p:cNvSpPr>
              <p:nvPr/>
            </p:nvSpPr>
            <p:spPr bwMode="auto">
              <a:xfrm>
                <a:off x="1157" y="618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grpSp>
          <p:nvGrpSpPr>
            <p:cNvPr id="17430" name="Group 83"/>
            <p:cNvGrpSpPr>
              <a:grpSpLocks/>
            </p:cNvGrpSpPr>
            <p:nvPr/>
          </p:nvGrpSpPr>
          <p:grpSpPr bwMode="auto">
            <a:xfrm>
              <a:off x="2109" y="2795"/>
              <a:ext cx="1542" cy="635"/>
              <a:chOff x="2109" y="2704"/>
              <a:chExt cx="1588" cy="635"/>
            </a:xfrm>
          </p:grpSpPr>
          <p:grpSp>
            <p:nvGrpSpPr>
              <p:cNvPr id="17504" name="Group 47"/>
              <p:cNvGrpSpPr>
                <a:grpSpLocks/>
              </p:cNvGrpSpPr>
              <p:nvPr/>
            </p:nvGrpSpPr>
            <p:grpSpPr bwMode="auto">
              <a:xfrm>
                <a:off x="2109" y="2704"/>
                <a:ext cx="1588" cy="635"/>
                <a:chOff x="4014" y="2478"/>
                <a:chExt cx="1588" cy="635"/>
              </a:xfrm>
            </p:grpSpPr>
            <p:sp>
              <p:nvSpPr>
                <p:cNvPr id="17507" name="Rectangle 39"/>
                <p:cNvSpPr>
                  <a:spLocks noChangeArrowheads="1"/>
                </p:cNvSpPr>
                <p:nvPr/>
              </p:nvSpPr>
              <p:spPr bwMode="auto">
                <a:xfrm>
                  <a:off x="4014" y="2478"/>
                  <a:ext cx="1588" cy="63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50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059" y="2478"/>
                  <a:ext cx="1498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Управляет деятельностью всего организма</a:t>
                  </a:r>
                </a:p>
              </p:txBody>
            </p:sp>
          </p:grpSp>
          <p:sp>
            <p:nvSpPr>
              <p:cNvPr id="17505" name="Oval 78"/>
              <p:cNvSpPr>
                <a:spLocks noChangeArrowheads="1"/>
              </p:cNvSpPr>
              <p:nvPr/>
            </p:nvSpPr>
            <p:spPr bwMode="auto">
              <a:xfrm>
                <a:off x="3288" y="2886"/>
                <a:ext cx="318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6" name="Text Box 79"/>
              <p:cNvSpPr txBox="1">
                <a:spLocks noChangeArrowheads="1"/>
              </p:cNvSpPr>
              <p:nvPr/>
            </p:nvSpPr>
            <p:spPr bwMode="auto">
              <a:xfrm>
                <a:off x="3334" y="2886"/>
                <a:ext cx="2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7431" name="Group 84"/>
            <p:cNvGrpSpPr>
              <a:grpSpLocks/>
            </p:cNvGrpSpPr>
            <p:nvPr/>
          </p:nvGrpSpPr>
          <p:grpSpPr bwMode="auto">
            <a:xfrm>
              <a:off x="4241" y="2750"/>
              <a:ext cx="1519" cy="635"/>
              <a:chOff x="4105" y="2750"/>
              <a:chExt cx="1555" cy="635"/>
            </a:xfrm>
          </p:grpSpPr>
          <p:grpSp>
            <p:nvGrpSpPr>
              <p:cNvPr id="17499" name="Group 62"/>
              <p:cNvGrpSpPr>
                <a:grpSpLocks/>
              </p:cNvGrpSpPr>
              <p:nvPr/>
            </p:nvGrpSpPr>
            <p:grpSpPr bwMode="auto">
              <a:xfrm>
                <a:off x="4105" y="2750"/>
                <a:ext cx="1555" cy="635"/>
                <a:chOff x="3969" y="2614"/>
                <a:chExt cx="1555" cy="635"/>
              </a:xfrm>
            </p:grpSpPr>
            <p:sp>
              <p:nvSpPr>
                <p:cNvPr id="17502" name="Rectangle 11"/>
                <p:cNvSpPr>
                  <a:spLocks noChangeArrowheads="1"/>
                </p:cNvSpPr>
                <p:nvPr/>
              </p:nvSpPr>
              <p:spPr bwMode="auto">
                <a:xfrm>
                  <a:off x="3969" y="2614"/>
                  <a:ext cx="1555" cy="63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50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014" y="2614"/>
                  <a:ext cx="1496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Опорно-двигательная система</a:t>
                  </a:r>
                </a:p>
              </p:txBody>
            </p:sp>
          </p:grpSp>
          <p:sp>
            <p:nvSpPr>
              <p:cNvPr id="17500" name="Oval 80"/>
              <p:cNvSpPr>
                <a:spLocks noChangeArrowheads="1"/>
              </p:cNvSpPr>
              <p:nvPr/>
            </p:nvSpPr>
            <p:spPr bwMode="auto">
              <a:xfrm>
                <a:off x="5193" y="2976"/>
                <a:ext cx="409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1" name="Text Box 81"/>
              <p:cNvSpPr txBox="1">
                <a:spLocks noChangeArrowheads="1"/>
              </p:cNvSpPr>
              <p:nvPr/>
            </p:nvSpPr>
            <p:spPr bwMode="auto">
              <a:xfrm rot="10869436" flipV="1">
                <a:off x="5285" y="2974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grpSp>
          <p:nvGrpSpPr>
            <p:cNvPr id="17432" name="Group 88"/>
            <p:cNvGrpSpPr>
              <a:grpSpLocks/>
            </p:cNvGrpSpPr>
            <p:nvPr/>
          </p:nvGrpSpPr>
          <p:grpSpPr bwMode="auto">
            <a:xfrm>
              <a:off x="2109" y="2069"/>
              <a:ext cx="1542" cy="545"/>
              <a:chOff x="2064" y="2069"/>
              <a:chExt cx="1542" cy="545"/>
            </a:xfrm>
          </p:grpSpPr>
          <p:grpSp>
            <p:nvGrpSpPr>
              <p:cNvPr id="17494" name="Group 85"/>
              <p:cNvGrpSpPr>
                <a:grpSpLocks/>
              </p:cNvGrpSpPr>
              <p:nvPr/>
            </p:nvGrpSpPr>
            <p:grpSpPr bwMode="auto">
              <a:xfrm>
                <a:off x="2064" y="2069"/>
                <a:ext cx="1542" cy="545"/>
                <a:chOff x="2064" y="2069"/>
                <a:chExt cx="1542" cy="545"/>
              </a:xfrm>
            </p:grpSpPr>
            <p:sp>
              <p:nvSpPr>
                <p:cNvPr id="17497" name="Rectangle 5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1542" cy="54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9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381" y="2069"/>
                  <a:ext cx="861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Нервная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 система</a:t>
                  </a:r>
                </a:p>
              </p:txBody>
            </p:sp>
          </p:grpSp>
          <p:sp>
            <p:nvSpPr>
              <p:cNvPr id="17495" name="Oval 86"/>
              <p:cNvSpPr>
                <a:spLocks noChangeArrowheads="1"/>
              </p:cNvSpPr>
              <p:nvPr/>
            </p:nvSpPr>
            <p:spPr bwMode="auto">
              <a:xfrm>
                <a:off x="3107" y="2160"/>
                <a:ext cx="362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6" name="Text Box 87"/>
              <p:cNvSpPr txBox="1">
                <a:spLocks noChangeArrowheads="1"/>
              </p:cNvSpPr>
              <p:nvPr/>
            </p:nvSpPr>
            <p:spPr bwMode="auto">
              <a:xfrm>
                <a:off x="3198" y="2205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7433" name="Group 91"/>
            <p:cNvGrpSpPr>
              <a:grpSpLocks/>
            </p:cNvGrpSpPr>
            <p:nvPr/>
          </p:nvGrpSpPr>
          <p:grpSpPr bwMode="auto">
            <a:xfrm>
              <a:off x="0" y="2024"/>
              <a:ext cx="1543" cy="545"/>
              <a:chOff x="158" y="2024"/>
              <a:chExt cx="1543" cy="545"/>
            </a:xfrm>
          </p:grpSpPr>
          <p:sp>
            <p:nvSpPr>
              <p:cNvPr id="17491" name="Rectangle 37"/>
              <p:cNvSpPr>
                <a:spLocks noChangeArrowheads="1"/>
              </p:cNvSpPr>
              <p:nvPr/>
            </p:nvSpPr>
            <p:spPr bwMode="auto">
              <a:xfrm>
                <a:off x="158" y="2024"/>
                <a:ext cx="1543" cy="5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mtClean="0">
                    <a:solidFill>
                      <a:srgbClr val="FFFFFF"/>
                    </a:solidFill>
                  </a:rPr>
                  <a:t>Обеспечивает </a:t>
                </a:r>
              </a:p>
              <a:p>
                <a:pPr algn="ctr"/>
                <a:r>
                  <a:rPr lang="ru-RU" smtClean="0">
                    <a:solidFill>
                      <a:srgbClr val="FFFFFF"/>
                    </a:solidFill>
                  </a:rPr>
                  <a:t>движение</a:t>
                </a:r>
              </a:p>
              <a:p>
                <a:pPr algn="ctr"/>
                <a:r>
                  <a:rPr lang="ru-RU" smtClean="0">
                    <a:solidFill>
                      <a:srgbClr val="FFFFFF"/>
                    </a:solidFill>
                  </a:rPr>
                  <a:t>крови в организме </a:t>
                </a:r>
              </a:p>
            </p:txBody>
          </p:sp>
          <p:sp>
            <p:nvSpPr>
              <p:cNvPr id="17492" name="Oval 89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318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3" name="Text Box 90"/>
              <p:cNvSpPr txBox="1">
                <a:spLocks noChangeArrowheads="1"/>
              </p:cNvSpPr>
              <p:nvPr/>
            </p:nvSpPr>
            <p:spPr bwMode="auto">
              <a:xfrm>
                <a:off x="1429" y="2160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grpSp>
          <p:nvGrpSpPr>
            <p:cNvPr id="17434" name="Group 94"/>
            <p:cNvGrpSpPr>
              <a:grpSpLocks/>
            </p:cNvGrpSpPr>
            <p:nvPr/>
          </p:nvGrpSpPr>
          <p:grpSpPr bwMode="auto">
            <a:xfrm>
              <a:off x="0" y="1253"/>
              <a:ext cx="1543" cy="616"/>
              <a:chOff x="158" y="1253"/>
              <a:chExt cx="1542" cy="616"/>
            </a:xfrm>
          </p:grpSpPr>
          <p:grpSp>
            <p:nvGrpSpPr>
              <p:cNvPr id="17486" name="Group 28"/>
              <p:cNvGrpSpPr>
                <a:grpSpLocks/>
              </p:cNvGrpSpPr>
              <p:nvPr/>
            </p:nvGrpSpPr>
            <p:grpSpPr bwMode="auto">
              <a:xfrm>
                <a:off x="158" y="1253"/>
                <a:ext cx="1542" cy="616"/>
                <a:chOff x="249" y="845"/>
                <a:chExt cx="1542" cy="616"/>
              </a:xfrm>
            </p:grpSpPr>
            <p:sp>
              <p:nvSpPr>
                <p:cNvPr id="17489" name="Rectangle 5"/>
                <p:cNvSpPr>
                  <a:spLocks noChangeArrowheads="1"/>
                </p:cNvSpPr>
                <p:nvPr/>
              </p:nvSpPr>
              <p:spPr bwMode="auto">
                <a:xfrm>
                  <a:off x="249" y="845"/>
                  <a:ext cx="1542" cy="6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96" y="890"/>
                  <a:ext cx="1451" cy="4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dirty="0" smtClean="0">
                      <a:solidFill>
                        <a:srgbClr val="FFFFFF"/>
                      </a:solidFill>
                    </a:rPr>
                    <a:t>Дыхательная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dirty="0" smtClean="0">
                      <a:solidFill>
                        <a:srgbClr val="FFFFFF"/>
                      </a:solidFill>
                    </a:rPr>
                    <a:t>система</a:t>
                  </a:r>
                </a:p>
              </p:txBody>
            </p:sp>
          </p:grpSp>
          <p:sp>
            <p:nvSpPr>
              <p:cNvPr id="17487" name="Oval 92"/>
              <p:cNvSpPr>
                <a:spLocks noChangeArrowheads="1"/>
              </p:cNvSpPr>
              <p:nvPr/>
            </p:nvSpPr>
            <p:spPr bwMode="auto">
              <a:xfrm>
                <a:off x="1156" y="1570"/>
                <a:ext cx="36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8" name="Text Box 93"/>
              <p:cNvSpPr txBox="1">
                <a:spLocks noChangeArrowheads="1"/>
              </p:cNvSpPr>
              <p:nvPr/>
            </p:nvSpPr>
            <p:spPr bwMode="auto">
              <a:xfrm>
                <a:off x="1247" y="1570"/>
                <a:ext cx="2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6</a:t>
                </a:r>
              </a:p>
            </p:txBody>
          </p:sp>
        </p:grpSp>
        <p:grpSp>
          <p:nvGrpSpPr>
            <p:cNvPr id="17435" name="Group 97"/>
            <p:cNvGrpSpPr>
              <a:grpSpLocks/>
            </p:cNvGrpSpPr>
            <p:nvPr/>
          </p:nvGrpSpPr>
          <p:grpSpPr bwMode="auto">
            <a:xfrm>
              <a:off x="4241" y="1933"/>
              <a:ext cx="1519" cy="680"/>
              <a:chOff x="4014" y="1933"/>
              <a:chExt cx="1633" cy="680"/>
            </a:xfrm>
          </p:grpSpPr>
          <p:grpSp>
            <p:nvGrpSpPr>
              <p:cNvPr id="17481" name="Group 58"/>
              <p:cNvGrpSpPr>
                <a:grpSpLocks/>
              </p:cNvGrpSpPr>
              <p:nvPr/>
            </p:nvGrpSpPr>
            <p:grpSpPr bwMode="auto">
              <a:xfrm>
                <a:off x="4014" y="1933"/>
                <a:ext cx="1633" cy="680"/>
                <a:chOff x="2109" y="2478"/>
                <a:chExt cx="1633" cy="680"/>
              </a:xfrm>
            </p:grpSpPr>
            <p:sp>
              <p:nvSpPr>
                <p:cNvPr id="17484" name="Rectangle 55"/>
                <p:cNvSpPr>
                  <a:spLocks noChangeArrowheads="1"/>
                </p:cNvSpPr>
                <p:nvPr/>
              </p:nvSpPr>
              <p:spPr bwMode="auto">
                <a:xfrm>
                  <a:off x="2109" y="2478"/>
                  <a:ext cx="1633" cy="6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8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46" y="2523"/>
                  <a:ext cx="1359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Головной мозг, спинной мозг, нервы</a:t>
                  </a:r>
                </a:p>
              </p:txBody>
            </p:sp>
          </p:grpSp>
          <p:sp>
            <p:nvSpPr>
              <p:cNvPr id="17482" name="Oval 95"/>
              <p:cNvSpPr>
                <a:spLocks noChangeArrowheads="1"/>
              </p:cNvSpPr>
              <p:nvPr/>
            </p:nvSpPr>
            <p:spPr bwMode="auto">
              <a:xfrm>
                <a:off x="5239" y="2251"/>
                <a:ext cx="317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3" name="Text Box 96"/>
              <p:cNvSpPr txBox="1">
                <a:spLocks noChangeArrowheads="1"/>
              </p:cNvSpPr>
              <p:nvPr/>
            </p:nvSpPr>
            <p:spPr bwMode="auto">
              <a:xfrm>
                <a:off x="5284" y="2296"/>
                <a:ext cx="210" cy="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mtClean="0">
                    <a:solidFill>
                      <a:srgbClr val="000000"/>
                    </a:solidFill>
                  </a:rPr>
                  <a:t>7</a:t>
                </a:r>
              </a:p>
            </p:txBody>
          </p:sp>
        </p:grpSp>
        <p:grpSp>
          <p:nvGrpSpPr>
            <p:cNvPr id="17436" name="Group 100"/>
            <p:cNvGrpSpPr>
              <a:grpSpLocks/>
            </p:cNvGrpSpPr>
            <p:nvPr/>
          </p:nvGrpSpPr>
          <p:grpSpPr bwMode="auto">
            <a:xfrm>
              <a:off x="2109" y="3612"/>
              <a:ext cx="1587" cy="635"/>
              <a:chOff x="2109" y="3566"/>
              <a:chExt cx="1542" cy="635"/>
            </a:xfrm>
          </p:grpSpPr>
          <p:grpSp>
            <p:nvGrpSpPr>
              <p:cNvPr id="17476" name="Group 33"/>
              <p:cNvGrpSpPr>
                <a:grpSpLocks/>
              </p:cNvGrpSpPr>
              <p:nvPr/>
            </p:nvGrpSpPr>
            <p:grpSpPr bwMode="auto">
              <a:xfrm>
                <a:off x="2109" y="3566"/>
                <a:ext cx="1542" cy="635"/>
                <a:chOff x="2245" y="3339"/>
                <a:chExt cx="1542" cy="635"/>
              </a:xfrm>
            </p:grpSpPr>
            <p:sp>
              <p:nvSpPr>
                <p:cNvPr id="17479" name="Rectangle 22"/>
                <p:cNvSpPr>
                  <a:spLocks noChangeArrowheads="1"/>
                </p:cNvSpPr>
                <p:nvPr/>
              </p:nvSpPr>
              <p:spPr bwMode="auto">
                <a:xfrm>
                  <a:off x="2245" y="3339"/>
                  <a:ext cx="1542" cy="63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336" y="3385"/>
                  <a:ext cx="1226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Трахея, бронхи,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лёгкие</a:t>
                  </a:r>
                </a:p>
              </p:txBody>
            </p:sp>
          </p:grpSp>
          <p:sp>
            <p:nvSpPr>
              <p:cNvPr id="17477" name="Oval 98"/>
              <p:cNvSpPr>
                <a:spLocks noChangeArrowheads="1"/>
              </p:cNvSpPr>
              <p:nvPr/>
            </p:nvSpPr>
            <p:spPr bwMode="auto">
              <a:xfrm>
                <a:off x="2971" y="3929"/>
                <a:ext cx="36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8" name="Text Box 99"/>
              <p:cNvSpPr txBox="1">
                <a:spLocks noChangeArrowheads="1"/>
              </p:cNvSpPr>
              <p:nvPr/>
            </p:nvSpPr>
            <p:spPr bwMode="auto">
              <a:xfrm>
                <a:off x="3061" y="3929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8</a:t>
                </a:r>
              </a:p>
            </p:txBody>
          </p:sp>
        </p:grpSp>
        <p:grpSp>
          <p:nvGrpSpPr>
            <p:cNvPr id="17437" name="Group 103"/>
            <p:cNvGrpSpPr>
              <a:grpSpLocks/>
            </p:cNvGrpSpPr>
            <p:nvPr/>
          </p:nvGrpSpPr>
          <p:grpSpPr bwMode="auto">
            <a:xfrm>
              <a:off x="0" y="3612"/>
              <a:ext cx="1588" cy="635"/>
              <a:chOff x="113" y="3521"/>
              <a:chExt cx="1588" cy="635"/>
            </a:xfrm>
          </p:grpSpPr>
          <p:grpSp>
            <p:nvGrpSpPr>
              <p:cNvPr id="17471" name="Group 61"/>
              <p:cNvGrpSpPr>
                <a:grpSpLocks/>
              </p:cNvGrpSpPr>
              <p:nvPr/>
            </p:nvGrpSpPr>
            <p:grpSpPr bwMode="auto">
              <a:xfrm>
                <a:off x="113" y="3521"/>
                <a:ext cx="1588" cy="635"/>
                <a:chOff x="4014" y="2568"/>
                <a:chExt cx="1588" cy="635"/>
              </a:xfrm>
            </p:grpSpPr>
            <p:sp>
              <p:nvSpPr>
                <p:cNvPr id="17474" name="Rectangle 59"/>
                <p:cNvSpPr>
                  <a:spLocks noChangeArrowheads="1"/>
                </p:cNvSpPr>
                <p:nvPr/>
              </p:nvSpPr>
              <p:spPr bwMode="auto">
                <a:xfrm>
                  <a:off x="4014" y="2568"/>
                  <a:ext cx="1588" cy="63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7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014" y="2568"/>
                  <a:ext cx="1543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1600" smtClean="0">
                      <a:solidFill>
                        <a:srgbClr val="FFFFFF"/>
                      </a:solidFill>
                    </a:rPr>
                    <a:t>Насыщает органы кислородом, выводит углекислый газ</a:t>
                  </a:r>
                </a:p>
              </p:txBody>
            </p:sp>
          </p:grpSp>
          <p:sp>
            <p:nvSpPr>
              <p:cNvPr id="17472" name="Oval 101"/>
              <p:cNvSpPr>
                <a:spLocks noChangeArrowheads="1"/>
              </p:cNvSpPr>
              <p:nvPr/>
            </p:nvSpPr>
            <p:spPr bwMode="auto">
              <a:xfrm>
                <a:off x="1202" y="3884"/>
                <a:ext cx="363" cy="2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3" name="Text Box 102"/>
              <p:cNvSpPr txBox="1">
                <a:spLocks noChangeArrowheads="1"/>
              </p:cNvSpPr>
              <p:nvPr/>
            </p:nvSpPr>
            <p:spPr bwMode="auto">
              <a:xfrm>
                <a:off x="1292" y="3884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9</a:t>
                </a:r>
              </a:p>
            </p:txBody>
          </p:sp>
        </p:grpSp>
        <p:grpSp>
          <p:nvGrpSpPr>
            <p:cNvPr id="17438" name="Group 106"/>
            <p:cNvGrpSpPr>
              <a:grpSpLocks/>
            </p:cNvGrpSpPr>
            <p:nvPr/>
          </p:nvGrpSpPr>
          <p:grpSpPr bwMode="auto">
            <a:xfrm>
              <a:off x="2109" y="618"/>
              <a:ext cx="1542" cy="544"/>
              <a:chOff x="2109" y="618"/>
              <a:chExt cx="1542" cy="544"/>
            </a:xfrm>
          </p:grpSpPr>
          <p:grpSp>
            <p:nvGrpSpPr>
              <p:cNvPr id="17466" name="Group 15"/>
              <p:cNvGrpSpPr>
                <a:grpSpLocks/>
              </p:cNvGrpSpPr>
              <p:nvPr/>
            </p:nvGrpSpPr>
            <p:grpSpPr bwMode="auto">
              <a:xfrm>
                <a:off x="2109" y="618"/>
                <a:ext cx="1542" cy="544"/>
                <a:chOff x="249" y="1661"/>
                <a:chExt cx="1542" cy="544"/>
              </a:xfrm>
            </p:grpSpPr>
            <p:sp>
              <p:nvSpPr>
                <p:cNvPr id="17469" name="Rectangle 7"/>
                <p:cNvSpPr>
                  <a:spLocks noChangeArrowheads="1"/>
                </p:cNvSpPr>
                <p:nvPr/>
              </p:nvSpPr>
              <p:spPr bwMode="auto">
                <a:xfrm>
                  <a:off x="249" y="1661"/>
                  <a:ext cx="1542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7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94" y="1706"/>
                  <a:ext cx="1452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пищеварительная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система</a:t>
                  </a:r>
                </a:p>
              </p:txBody>
            </p:sp>
          </p:grpSp>
          <p:sp>
            <p:nvSpPr>
              <p:cNvPr id="17467" name="Oval 104"/>
              <p:cNvSpPr>
                <a:spLocks noChangeArrowheads="1"/>
              </p:cNvSpPr>
              <p:nvPr/>
            </p:nvSpPr>
            <p:spPr bwMode="auto">
              <a:xfrm>
                <a:off x="3152" y="890"/>
                <a:ext cx="272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8" name="Text Box 105"/>
              <p:cNvSpPr txBox="1">
                <a:spLocks noChangeArrowheads="1"/>
              </p:cNvSpPr>
              <p:nvPr/>
            </p:nvSpPr>
            <p:spPr bwMode="auto">
              <a:xfrm>
                <a:off x="3107" y="890"/>
                <a:ext cx="45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10</a:t>
                </a:r>
              </a:p>
            </p:txBody>
          </p:sp>
        </p:grpSp>
        <p:grpSp>
          <p:nvGrpSpPr>
            <p:cNvPr id="17439" name="Group 109"/>
            <p:cNvGrpSpPr>
              <a:grpSpLocks/>
            </p:cNvGrpSpPr>
            <p:nvPr/>
          </p:nvGrpSpPr>
          <p:grpSpPr bwMode="auto">
            <a:xfrm>
              <a:off x="4287" y="618"/>
              <a:ext cx="1473" cy="545"/>
              <a:chOff x="4105" y="618"/>
              <a:chExt cx="1542" cy="545"/>
            </a:xfrm>
          </p:grpSpPr>
          <p:grpSp>
            <p:nvGrpSpPr>
              <p:cNvPr id="17461" name="Group 29"/>
              <p:cNvGrpSpPr>
                <a:grpSpLocks/>
              </p:cNvGrpSpPr>
              <p:nvPr/>
            </p:nvGrpSpPr>
            <p:grpSpPr bwMode="auto">
              <a:xfrm>
                <a:off x="4105" y="618"/>
                <a:ext cx="1542" cy="545"/>
                <a:chOff x="2109" y="845"/>
                <a:chExt cx="1542" cy="545"/>
              </a:xfrm>
            </p:grpSpPr>
            <p:sp>
              <p:nvSpPr>
                <p:cNvPr id="174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109" y="845"/>
                  <a:ext cx="1542" cy="5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6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00" y="1026"/>
                  <a:ext cx="13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Скелет, мышцы</a:t>
                  </a:r>
                </a:p>
              </p:txBody>
            </p:sp>
          </p:grpSp>
          <p:sp>
            <p:nvSpPr>
              <p:cNvPr id="17462" name="Oval 107"/>
              <p:cNvSpPr>
                <a:spLocks noChangeArrowheads="1"/>
              </p:cNvSpPr>
              <p:nvPr/>
            </p:nvSpPr>
            <p:spPr bwMode="auto">
              <a:xfrm>
                <a:off x="5329" y="663"/>
                <a:ext cx="27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3" name="Text Box 108"/>
              <p:cNvSpPr txBox="1">
                <a:spLocks noChangeArrowheads="1"/>
              </p:cNvSpPr>
              <p:nvPr/>
            </p:nvSpPr>
            <p:spPr bwMode="auto">
              <a:xfrm>
                <a:off x="5329" y="663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11</a:t>
                </a:r>
              </a:p>
            </p:txBody>
          </p:sp>
        </p:grpSp>
        <p:grpSp>
          <p:nvGrpSpPr>
            <p:cNvPr id="17440" name="Group 112"/>
            <p:cNvGrpSpPr>
              <a:grpSpLocks/>
            </p:cNvGrpSpPr>
            <p:nvPr/>
          </p:nvGrpSpPr>
          <p:grpSpPr bwMode="auto">
            <a:xfrm>
              <a:off x="2109" y="1298"/>
              <a:ext cx="1542" cy="681"/>
              <a:chOff x="2109" y="1298"/>
              <a:chExt cx="1497" cy="681"/>
            </a:xfrm>
          </p:grpSpPr>
          <p:grpSp>
            <p:nvGrpSpPr>
              <p:cNvPr id="17456" name="Group 45"/>
              <p:cNvGrpSpPr>
                <a:grpSpLocks/>
              </p:cNvGrpSpPr>
              <p:nvPr/>
            </p:nvGrpSpPr>
            <p:grpSpPr bwMode="auto">
              <a:xfrm>
                <a:off x="2109" y="1298"/>
                <a:ext cx="1497" cy="681"/>
                <a:chOff x="3923" y="1434"/>
                <a:chExt cx="1497" cy="681"/>
              </a:xfrm>
            </p:grpSpPr>
            <p:sp>
              <p:nvSpPr>
                <p:cNvPr id="17459" name="Rectangle 38"/>
                <p:cNvSpPr>
                  <a:spLocks noChangeArrowheads="1"/>
                </p:cNvSpPr>
                <p:nvPr/>
              </p:nvSpPr>
              <p:spPr bwMode="auto">
                <a:xfrm>
                  <a:off x="3923" y="1434"/>
                  <a:ext cx="1497" cy="68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6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970" y="1480"/>
                  <a:ext cx="1405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Обеспечивает переваривание пищи</a:t>
                  </a:r>
                </a:p>
              </p:txBody>
            </p:sp>
          </p:grpSp>
          <p:sp>
            <p:nvSpPr>
              <p:cNvPr id="17457" name="Oval 110"/>
              <p:cNvSpPr>
                <a:spLocks noChangeArrowheads="1"/>
              </p:cNvSpPr>
              <p:nvPr/>
            </p:nvSpPr>
            <p:spPr bwMode="auto">
              <a:xfrm>
                <a:off x="3198" y="1661"/>
                <a:ext cx="362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Text Box 111"/>
              <p:cNvSpPr txBox="1">
                <a:spLocks noChangeArrowheads="1"/>
              </p:cNvSpPr>
              <p:nvPr/>
            </p:nvSpPr>
            <p:spPr bwMode="auto">
              <a:xfrm>
                <a:off x="3243" y="1661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  <p:grpSp>
          <p:nvGrpSpPr>
            <p:cNvPr id="17441" name="Group 115"/>
            <p:cNvGrpSpPr>
              <a:grpSpLocks/>
            </p:cNvGrpSpPr>
            <p:nvPr/>
          </p:nvGrpSpPr>
          <p:grpSpPr bwMode="auto">
            <a:xfrm>
              <a:off x="1156" y="3113"/>
              <a:ext cx="316" cy="231"/>
              <a:chOff x="1338" y="3022"/>
              <a:chExt cx="317" cy="231"/>
            </a:xfrm>
          </p:grpSpPr>
          <p:sp>
            <p:nvSpPr>
              <p:cNvPr id="17454" name="Oval 113"/>
              <p:cNvSpPr>
                <a:spLocks noChangeArrowheads="1"/>
              </p:cNvSpPr>
              <p:nvPr/>
            </p:nvSpPr>
            <p:spPr bwMode="auto">
              <a:xfrm>
                <a:off x="1338" y="3022"/>
                <a:ext cx="31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Text Box 114"/>
              <p:cNvSpPr txBox="1">
                <a:spLocks noChangeArrowheads="1"/>
              </p:cNvSpPr>
              <p:nvPr/>
            </p:nvSpPr>
            <p:spPr bwMode="auto">
              <a:xfrm>
                <a:off x="1338" y="3022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15</a:t>
                </a:r>
              </a:p>
            </p:txBody>
          </p:sp>
        </p:grpSp>
        <p:grpSp>
          <p:nvGrpSpPr>
            <p:cNvPr id="17442" name="Group 118"/>
            <p:cNvGrpSpPr>
              <a:grpSpLocks/>
            </p:cNvGrpSpPr>
            <p:nvPr/>
          </p:nvGrpSpPr>
          <p:grpSpPr bwMode="auto">
            <a:xfrm>
              <a:off x="4263" y="1253"/>
              <a:ext cx="1497" cy="590"/>
              <a:chOff x="4105" y="1253"/>
              <a:chExt cx="1497" cy="590"/>
            </a:xfrm>
          </p:grpSpPr>
          <p:grpSp>
            <p:nvGrpSpPr>
              <p:cNvPr id="17449" name="Group 16"/>
              <p:cNvGrpSpPr>
                <a:grpSpLocks/>
              </p:cNvGrpSpPr>
              <p:nvPr/>
            </p:nvGrpSpPr>
            <p:grpSpPr bwMode="auto">
              <a:xfrm>
                <a:off x="4105" y="1253"/>
                <a:ext cx="1497" cy="590"/>
                <a:chOff x="249" y="2341"/>
                <a:chExt cx="1497" cy="590"/>
              </a:xfrm>
            </p:grpSpPr>
            <p:sp>
              <p:nvSpPr>
                <p:cNvPr id="17452" name="Rectangle 9"/>
                <p:cNvSpPr>
                  <a:spLocks noChangeArrowheads="1"/>
                </p:cNvSpPr>
                <p:nvPr/>
              </p:nvSpPr>
              <p:spPr bwMode="auto">
                <a:xfrm>
                  <a:off x="249" y="2341"/>
                  <a:ext cx="1497" cy="59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9" y="2387"/>
                  <a:ext cx="1270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Кровеносная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система</a:t>
                  </a:r>
                </a:p>
              </p:txBody>
            </p:sp>
          </p:grpSp>
          <p:sp>
            <p:nvSpPr>
              <p:cNvPr id="17450" name="Oval 116"/>
              <p:cNvSpPr>
                <a:spLocks noChangeArrowheads="1"/>
              </p:cNvSpPr>
              <p:nvPr/>
            </p:nvSpPr>
            <p:spPr bwMode="auto">
              <a:xfrm>
                <a:off x="5103" y="1525"/>
                <a:ext cx="453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Text Box 117"/>
              <p:cNvSpPr txBox="1">
                <a:spLocks noChangeArrowheads="1"/>
              </p:cNvSpPr>
              <p:nvPr/>
            </p:nvSpPr>
            <p:spPr bwMode="auto">
              <a:xfrm>
                <a:off x="5193" y="1525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14</a:t>
                </a:r>
              </a:p>
            </p:txBody>
          </p:sp>
        </p:grpSp>
        <p:grpSp>
          <p:nvGrpSpPr>
            <p:cNvPr id="17443" name="Group 122"/>
            <p:cNvGrpSpPr>
              <a:grpSpLocks/>
            </p:cNvGrpSpPr>
            <p:nvPr/>
          </p:nvGrpSpPr>
          <p:grpSpPr bwMode="auto">
            <a:xfrm>
              <a:off x="4308" y="3640"/>
              <a:ext cx="1452" cy="680"/>
              <a:chOff x="4201" y="3518"/>
              <a:chExt cx="1452" cy="680"/>
            </a:xfrm>
          </p:grpSpPr>
          <p:grpSp>
            <p:nvGrpSpPr>
              <p:cNvPr id="17444" name="Group 119"/>
              <p:cNvGrpSpPr>
                <a:grpSpLocks/>
              </p:cNvGrpSpPr>
              <p:nvPr/>
            </p:nvGrpSpPr>
            <p:grpSpPr bwMode="auto">
              <a:xfrm>
                <a:off x="4201" y="3518"/>
                <a:ext cx="1452" cy="680"/>
                <a:chOff x="4201" y="3518"/>
                <a:chExt cx="1452" cy="680"/>
              </a:xfrm>
            </p:grpSpPr>
            <p:sp>
              <p:nvSpPr>
                <p:cNvPr id="17447" name="Rectangle 40"/>
                <p:cNvSpPr>
                  <a:spLocks noChangeArrowheads="1"/>
                </p:cNvSpPr>
                <p:nvPr/>
              </p:nvSpPr>
              <p:spPr bwMode="auto">
                <a:xfrm>
                  <a:off x="4201" y="3518"/>
                  <a:ext cx="1452" cy="68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4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241" y="3566"/>
                  <a:ext cx="1333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mtClean="0">
                      <a:solidFill>
                        <a:srgbClr val="FFFFFF"/>
                      </a:solidFill>
                    </a:rPr>
                    <a:t>Обеспечивает опору и движение тела</a:t>
                  </a:r>
                </a:p>
              </p:txBody>
            </p:sp>
          </p:grpSp>
          <p:sp>
            <p:nvSpPr>
              <p:cNvPr id="17445" name="Oval 120"/>
              <p:cNvSpPr>
                <a:spLocks noChangeArrowheads="1"/>
              </p:cNvSpPr>
              <p:nvPr/>
            </p:nvSpPr>
            <p:spPr bwMode="auto">
              <a:xfrm>
                <a:off x="5193" y="3929"/>
                <a:ext cx="363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Text Box 121"/>
              <p:cNvSpPr txBox="1">
                <a:spLocks noChangeArrowheads="1"/>
              </p:cNvSpPr>
              <p:nvPr/>
            </p:nvSpPr>
            <p:spPr bwMode="auto">
              <a:xfrm>
                <a:off x="5193" y="3929"/>
                <a:ext cx="3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mtClean="0">
                    <a:solidFill>
                      <a:srgbClr val="000000"/>
                    </a:solidFill>
                  </a:rPr>
                  <a:t>13</a:t>
                </a:r>
              </a:p>
            </p:txBody>
          </p:sp>
        </p:grpSp>
      </p:grpSp>
      <p:grpSp>
        <p:nvGrpSpPr>
          <p:cNvPr id="10308" name="Group 126"/>
          <p:cNvGrpSpPr>
            <a:grpSpLocks/>
          </p:cNvGrpSpPr>
          <p:nvPr/>
        </p:nvGrpSpPr>
        <p:grpSpPr bwMode="auto">
          <a:xfrm>
            <a:off x="3995738" y="404813"/>
            <a:ext cx="4176712" cy="431800"/>
            <a:chOff x="2472" y="255"/>
            <a:chExt cx="2631" cy="272"/>
          </a:xfrm>
        </p:grpSpPr>
        <p:sp>
          <p:nvSpPr>
            <p:cNvPr id="17413" name="AutoShape 73"/>
            <p:cNvSpPr>
              <a:spLocks noChangeArrowheads="1"/>
            </p:cNvSpPr>
            <p:nvPr/>
          </p:nvSpPr>
          <p:spPr bwMode="auto">
            <a:xfrm>
              <a:off x="3061" y="346"/>
              <a:ext cx="273" cy="90"/>
            </a:xfrm>
            <a:prstGeom prst="rightArrow">
              <a:avLst>
                <a:gd name="adj1" fmla="val 50000"/>
                <a:gd name="adj2" fmla="val 75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14" name="AutoShape 74"/>
            <p:cNvSpPr>
              <a:spLocks noChangeArrowheads="1"/>
            </p:cNvSpPr>
            <p:nvPr/>
          </p:nvSpPr>
          <p:spPr bwMode="auto">
            <a:xfrm>
              <a:off x="4195" y="391"/>
              <a:ext cx="227" cy="90"/>
            </a:xfrm>
            <a:prstGeom prst="rightArrow">
              <a:avLst>
                <a:gd name="adj1" fmla="val 50000"/>
                <a:gd name="adj2" fmla="val 630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15" name="Oval 123"/>
            <p:cNvSpPr>
              <a:spLocks noChangeArrowheads="1"/>
            </p:cNvSpPr>
            <p:nvPr/>
          </p:nvSpPr>
          <p:spPr bwMode="auto">
            <a:xfrm>
              <a:off x="2472" y="300"/>
              <a:ext cx="544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16" name="Oval 124"/>
            <p:cNvSpPr>
              <a:spLocks noChangeArrowheads="1"/>
            </p:cNvSpPr>
            <p:nvPr/>
          </p:nvSpPr>
          <p:spPr bwMode="auto">
            <a:xfrm>
              <a:off x="3560" y="255"/>
              <a:ext cx="499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417" name="Oval 125"/>
            <p:cNvSpPr>
              <a:spLocks noChangeArrowheads="1"/>
            </p:cNvSpPr>
            <p:nvPr/>
          </p:nvSpPr>
          <p:spPr bwMode="auto">
            <a:xfrm>
              <a:off x="4558" y="255"/>
              <a:ext cx="545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4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2627313" y="404813"/>
            <a:ext cx="3595687" cy="148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</a:rPr>
              <a:t>Проверим?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250825" y="2492375"/>
            <a:ext cx="7345363" cy="865188"/>
            <a:chOff x="158" y="1570"/>
            <a:chExt cx="4627" cy="545"/>
          </a:xfrm>
        </p:grpSpPr>
        <p:sp>
          <p:nvSpPr>
            <p:cNvPr id="18508" name="AutoShape 26"/>
            <p:cNvSpPr>
              <a:spLocks noChangeArrowheads="1"/>
            </p:cNvSpPr>
            <p:nvPr/>
          </p:nvSpPr>
          <p:spPr bwMode="auto">
            <a:xfrm>
              <a:off x="1292" y="175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509" name="AutoShape 27"/>
            <p:cNvSpPr>
              <a:spLocks noChangeArrowheads="1"/>
            </p:cNvSpPr>
            <p:nvPr/>
          </p:nvSpPr>
          <p:spPr bwMode="auto">
            <a:xfrm>
              <a:off x="3016" y="175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510" name="Group 104"/>
            <p:cNvGrpSpPr>
              <a:grpSpLocks/>
            </p:cNvGrpSpPr>
            <p:nvPr/>
          </p:nvGrpSpPr>
          <p:grpSpPr bwMode="auto">
            <a:xfrm>
              <a:off x="3878" y="1616"/>
              <a:ext cx="907" cy="408"/>
              <a:chOff x="3879" y="1616"/>
              <a:chExt cx="724" cy="363"/>
            </a:xfrm>
          </p:grpSpPr>
          <p:sp>
            <p:nvSpPr>
              <p:cNvPr id="18521" name="Oval 12"/>
              <p:cNvSpPr>
                <a:spLocks noChangeArrowheads="1"/>
              </p:cNvSpPr>
              <p:nvPr/>
            </p:nvSpPr>
            <p:spPr bwMode="auto">
              <a:xfrm>
                <a:off x="3879" y="1616"/>
                <a:ext cx="724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22" name="Group 39"/>
              <p:cNvGrpSpPr>
                <a:grpSpLocks/>
              </p:cNvGrpSpPr>
              <p:nvPr/>
            </p:nvGrpSpPr>
            <p:grpSpPr bwMode="auto">
              <a:xfrm>
                <a:off x="4059" y="1616"/>
                <a:ext cx="408" cy="363"/>
                <a:chOff x="249" y="255"/>
                <a:chExt cx="408" cy="363"/>
              </a:xfrm>
            </p:grpSpPr>
            <p:sp>
              <p:nvSpPr>
                <p:cNvPr id="18523" name="Oval 40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2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</p:grpSp>
        </p:grpSp>
        <p:grpSp>
          <p:nvGrpSpPr>
            <p:cNvPr id="18511" name="Group 94"/>
            <p:cNvGrpSpPr>
              <a:grpSpLocks/>
            </p:cNvGrpSpPr>
            <p:nvPr/>
          </p:nvGrpSpPr>
          <p:grpSpPr bwMode="auto">
            <a:xfrm>
              <a:off x="158" y="1570"/>
              <a:ext cx="862" cy="499"/>
              <a:chOff x="431" y="1706"/>
              <a:chExt cx="725" cy="363"/>
            </a:xfrm>
          </p:grpSpPr>
          <p:sp>
            <p:nvSpPr>
              <p:cNvPr id="18517" name="Oval 20"/>
              <p:cNvSpPr>
                <a:spLocks noChangeArrowheads="1"/>
              </p:cNvSpPr>
              <p:nvPr/>
            </p:nvSpPr>
            <p:spPr bwMode="auto">
              <a:xfrm>
                <a:off x="431" y="1706"/>
                <a:ext cx="725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18" name="Group 48"/>
              <p:cNvGrpSpPr>
                <a:grpSpLocks/>
              </p:cNvGrpSpPr>
              <p:nvPr/>
            </p:nvGrpSpPr>
            <p:grpSpPr bwMode="auto">
              <a:xfrm>
                <a:off x="567" y="1706"/>
                <a:ext cx="408" cy="363"/>
                <a:chOff x="249" y="255"/>
                <a:chExt cx="408" cy="363"/>
              </a:xfrm>
            </p:grpSpPr>
            <p:sp>
              <p:nvSpPr>
                <p:cNvPr id="18519" name="Oval 49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2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</p:grpSp>
        </p:grpSp>
        <p:grpSp>
          <p:nvGrpSpPr>
            <p:cNvPr id="18512" name="Group 100"/>
            <p:cNvGrpSpPr>
              <a:grpSpLocks/>
            </p:cNvGrpSpPr>
            <p:nvPr/>
          </p:nvGrpSpPr>
          <p:grpSpPr bwMode="auto">
            <a:xfrm>
              <a:off x="1927" y="1616"/>
              <a:ext cx="816" cy="499"/>
              <a:chOff x="1973" y="1661"/>
              <a:chExt cx="726" cy="363"/>
            </a:xfrm>
          </p:grpSpPr>
          <p:sp>
            <p:nvSpPr>
              <p:cNvPr id="18513" name="Oval 18"/>
              <p:cNvSpPr>
                <a:spLocks noChangeArrowheads="1"/>
              </p:cNvSpPr>
              <p:nvPr/>
            </p:nvSpPr>
            <p:spPr bwMode="auto">
              <a:xfrm>
                <a:off x="1973" y="1661"/>
                <a:ext cx="726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14" name="Group 57"/>
              <p:cNvGrpSpPr>
                <a:grpSpLocks/>
              </p:cNvGrpSpPr>
              <p:nvPr/>
            </p:nvGrpSpPr>
            <p:grpSpPr bwMode="auto">
              <a:xfrm>
                <a:off x="2154" y="1661"/>
                <a:ext cx="408" cy="363"/>
                <a:chOff x="249" y="255"/>
                <a:chExt cx="408" cy="363"/>
              </a:xfrm>
            </p:grpSpPr>
            <p:sp>
              <p:nvSpPr>
                <p:cNvPr id="18515" name="Oval 58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7</a:t>
                  </a:r>
                </a:p>
              </p:txBody>
            </p:sp>
          </p:grpSp>
        </p:grp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323850" y="1484313"/>
            <a:ext cx="7272338" cy="865187"/>
            <a:chOff x="204" y="935"/>
            <a:chExt cx="4581" cy="545"/>
          </a:xfrm>
        </p:grpSpPr>
        <p:sp>
          <p:nvSpPr>
            <p:cNvPr id="18491" name="AutoShape 24"/>
            <p:cNvSpPr>
              <a:spLocks noChangeArrowheads="1"/>
            </p:cNvSpPr>
            <p:nvPr/>
          </p:nvSpPr>
          <p:spPr bwMode="auto">
            <a:xfrm>
              <a:off x="1292" y="1117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492" name="AutoShape 25"/>
            <p:cNvSpPr>
              <a:spLocks noChangeArrowheads="1"/>
            </p:cNvSpPr>
            <p:nvPr/>
          </p:nvSpPr>
          <p:spPr bwMode="auto">
            <a:xfrm>
              <a:off x="2971" y="1117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493" name="Group 93"/>
            <p:cNvGrpSpPr>
              <a:grpSpLocks/>
            </p:cNvGrpSpPr>
            <p:nvPr/>
          </p:nvGrpSpPr>
          <p:grpSpPr bwMode="auto">
            <a:xfrm>
              <a:off x="204" y="935"/>
              <a:ext cx="816" cy="544"/>
              <a:chOff x="476" y="1071"/>
              <a:chExt cx="726" cy="454"/>
            </a:xfrm>
          </p:grpSpPr>
          <p:sp>
            <p:nvSpPr>
              <p:cNvPr id="18504" name="Oval 11"/>
              <p:cNvSpPr>
                <a:spLocks noChangeArrowheads="1"/>
              </p:cNvSpPr>
              <p:nvPr/>
            </p:nvSpPr>
            <p:spPr bwMode="auto">
              <a:xfrm>
                <a:off x="476" y="1071"/>
                <a:ext cx="726" cy="45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05" name="Group 92"/>
              <p:cNvGrpSpPr>
                <a:grpSpLocks/>
              </p:cNvGrpSpPr>
              <p:nvPr/>
            </p:nvGrpSpPr>
            <p:grpSpPr bwMode="auto">
              <a:xfrm>
                <a:off x="657" y="1117"/>
                <a:ext cx="408" cy="363"/>
                <a:chOff x="657" y="1117"/>
                <a:chExt cx="408" cy="363"/>
              </a:xfrm>
            </p:grpSpPr>
            <p:sp>
              <p:nvSpPr>
                <p:cNvPr id="18506" name="Oval 55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0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48" y="1117"/>
                  <a:ext cx="22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6</a:t>
                  </a:r>
                </a:p>
              </p:txBody>
            </p:sp>
          </p:grpSp>
        </p:grpSp>
        <p:grpSp>
          <p:nvGrpSpPr>
            <p:cNvPr id="18494" name="Group 98"/>
            <p:cNvGrpSpPr>
              <a:grpSpLocks/>
            </p:cNvGrpSpPr>
            <p:nvPr/>
          </p:nvGrpSpPr>
          <p:grpSpPr bwMode="auto">
            <a:xfrm>
              <a:off x="1973" y="935"/>
              <a:ext cx="771" cy="499"/>
              <a:chOff x="2019" y="1026"/>
              <a:chExt cx="724" cy="363"/>
            </a:xfrm>
          </p:grpSpPr>
          <p:sp>
            <p:nvSpPr>
              <p:cNvPr id="18500" name="Oval 10"/>
              <p:cNvSpPr>
                <a:spLocks noChangeArrowheads="1"/>
              </p:cNvSpPr>
              <p:nvPr/>
            </p:nvSpPr>
            <p:spPr bwMode="auto">
              <a:xfrm>
                <a:off x="2019" y="1026"/>
                <a:ext cx="724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501" name="Group 60"/>
              <p:cNvGrpSpPr>
                <a:grpSpLocks/>
              </p:cNvGrpSpPr>
              <p:nvPr/>
            </p:nvGrpSpPr>
            <p:grpSpPr bwMode="auto">
              <a:xfrm>
                <a:off x="2154" y="1026"/>
                <a:ext cx="408" cy="363"/>
                <a:chOff x="249" y="255"/>
                <a:chExt cx="408" cy="363"/>
              </a:xfrm>
            </p:grpSpPr>
            <p:sp>
              <p:nvSpPr>
                <p:cNvPr id="18502" name="Oval 61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0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8</a:t>
                  </a:r>
                </a:p>
              </p:txBody>
            </p:sp>
          </p:grpSp>
        </p:grpSp>
        <p:grpSp>
          <p:nvGrpSpPr>
            <p:cNvPr id="18495" name="Group 103"/>
            <p:cNvGrpSpPr>
              <a:grpSpLocks/>
            </p:cNvGrpSpPr>
            <p:nvPr/>
          </p:nvGrpSpPr>
          <p:grpSpPr bwMode="auto">
            <a:xfrm>
              <a:off x="3878" y="981"/>
              <a:ext cx="907" cy="499"/>
              <a:chOff x="3879" y="981"/>
              <a:chExt cx="724" cy="363"/>
            </a:xfrm>
          </p:grpSpPr>
          <p:sp>
            <p:nvSpPr>
              <p:cNvPr id="18496" name="Oval 9"/>
              <p:cNvSpPr>
                <a:spLocks noChangeArrowheads="1"/>
              </p:cNvSpPr>
              <p:nvPr/>
            </p:nvSpPr>
            <p:spPr bwMode="auto">
              <a:xfrm>
                <a:off x="3879" y="981"/>
                <a:ext cx="724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497" name="Group 63"/>
              <p:cNvGrpSpPr>
                <a:grpSpLocks/>
              </p:cNvGrpSpPr>
              <p:nvPr/>
            </p:nvGrpSpPr>
            <p:grpSpPr bwMode="auto">
              <a:xfrm>
                <a:off x="4059" y="981"/>
                <a:ext cx="408" cy="363"/>
                <a:chOff x="249" y="255"/>
                <a:chExt cx="408" cy="363"/>
              </a:xfrm>
            </p:grpSpPr>
            <p:sp>
              <p:nvSpPr>
                <p:cNvPr id="18498" name="Oval 64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9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9</a:t>
                  </a:r>
                </a:p>
              </p:txBody>
            </p:sp>
          </p:grpSp>
        </p:grpSp>
      </p:grpSp>
      <p:grpSp>
        <p:nvGrpSpPr>
          <p:cNvPr id="16" name="Group 113"/>
          <p:cNvGrpSpPr>
            <a:grpSpLocks/>
          </p:cNvGrpSpPr>
          <p:nvPr/>
        </p:nvGrpSpPr>
        <p:grpSpPr bwMode="auto">
          <a:xfrm>
            <a:off x="323850" y="3500438"/>
            <a:ext cx="7343775" cy="792162"/>
            <a:chOff x="204" y="2205"/>
            <a:chExt cx="4626" cy="499"/>
          </a:xfrm>
        </p:grpSpPr>
        <p:grpSp>
          <p:nvGrpSpPr>
            <p:cNvPr id="18474" name="Group 95"/>
            <p:cNvGrpSpPr>
              <a:grpSpLocks/>
            </p:cNvGrpSpPr>
            <p:nvPr/>
          </p:nvGrpSpPr>
          <p:grpSpPr bwMode="auto">
            <a:xfrm>
              <a:off x="204" y="2205"/>
              <a:ext cx="816" cy="499"/>
              <a:chOff x="476" y="2251"/>
              <a:chExt cx="726" cy="363"/>
            </a:xfrm>
          </p:grpSpPr>
          <p:sp>
            <p:nvSpPr>
              <p:cNvPr id="18487" name="Oval 38"/>
              <p:cNvSpPr>
                <a:spLocks noChangeArrowheads="1"/>
              </p:cNvSpPr>
              <p:nvPr/>
            </p:nvSpPr>
            <p:spPr bwMode="auto">
              <a:xfrm>
                <a:off x="476" y="2251"/>
                <a:ext cx="726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88" name="Group 45"/>
              <p:cNvGrpSpPr>
                <a:grpSpLocks/>
              </p:cNvGrpSpPr>
              <p:nvPr/>
            </p:nvGrpSpPr>
            <p:grpSpPr bwMode="auto">
              <a:xfrm>
                <a:off x="612" y="2251"/>
                <a:ext cx="408" cy="363"/>
                <a:chOff x="249" y="255"/>
                <a:chExt cx="408" cy="363"/>
              </a:xfrm>
            </p:grpSpPr>
            <p:sp>
              <p:nvSpPr>
                <p:cNvPr id="18489" name="Oval 46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9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</p:grpSp>
        </p:grpSp>
        <p:sp>
          <p:nvSpPr>
            <p:cNvPr id="18475" name="AutoShape 28"/>
            <p:cNvSpPr>
              <a:spLocks noChangeArrowheads="1"/>
            </p:cNvSpPr>
            <p:nvPr/>
          </p:nvSpPr>
          <p:spPr bwMode="auto">
            <a:xfrm>
              <a:off x="1292" y="2296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476" name="AutoShape 29"/>
            <p:cNvSpPr>
              <a:spLocks noChangeArrowheads="1"/>
            </p:cNvSpPr>
            <p:nvPr/>
          </p:nvSpPr>
          <p:spPr bwMode="auto">
            <a:xfrm>
              <a:off x="3061" y="2296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477" name="Group 99"/>
            <p:cNvGrpSpPr>
              <a:grpSpLocks/>
            </p:cNvGrpSpPr>
            <p:nvPr/>
          </p:nvGrpSpPr>
          <p:grpSpPr bwMode="auto">
            <a:xfrm>
              <a:off x="1882" y="2205"/>
              <a:ext cx="862" cy="453"/>
              <a:chOff x="2019" y="2251"/>
              <a:chExt cx="724" cy="363"/>
            </a:xfrm>
          </p:grpSpPr>
          <p:sp>
            <p:nvSpPr>
              <p:cNvPr id="18483" name="Oval 19"/>
              <p:cNvSpPr>
                <a:spLocks noChangeArrowheads="1"/>
              </p:cNvSpPr>
              <p:nvPr/>
            </p:nvSpPr>
            <p:spPr bwMode="auto">
              <a:xfrm>
                <a:off x="2019" y="2251"/>
                <a:ext cx="724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84" name="Group 77"/>
              <p:cNvGrpSpPr>
                <a:grpSpLocks/>
              </p:cNvGrpSpPr>
              <p:nvPr/>
            </p:nvGrpSpPr>
            <p:grpSpPr bwMode="auto">
              <a:xfrm>
                <a:off x="2064" y="2251"/>
                <a:ext cx="635" cy="363"/>
                <a:chOff x="249" y="255"/>
                <a:chExt cx="408" cy="363"/>
              </a:xfrm>
            </p:grpSpPr>
            <p:sp>
              <p:nvSpPr>
                <p:cNvPr id="18485" name="Oval 78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86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11</a:t>
                  </a:r>
                </a:p>
              </p:txBody>
            </p:sp>
          </p:grpSp>
        </p:grpSp>
        <p:grpSp>
          <p:nvGrpSpPr>
            <p:cNvPr id="18478" name="Group 105"/>
            <p:cNvGrpSpPr>
              <a:grpSpLocks/>
            </p:cNvGrpSpPr>
            <p:nvPr/>
          </p:nvGrpSpPr>
          <p:grpSpPr bwMode="auto">
            <a:xfrm>
              <a:off x="3923" y="2205"/>
              <a:ext cx="907" cy="409"/>
              <a:chOff x="3923" y="2205"/>
              <a:chExt cx="725" cy="363"/>
            </a:xfrm>
          </p:grpSpPr>
          <p:sp>
            <p:nvSpPr>
              <p:cNvPr id="18479" name="Oval 13"/>
              <p:cNvSpPr>
                <a:spLocks noChangeArrowheads="1"/>
              </p:cNvSpPr>
              <p:nvPr/>
            </p:nvSpPr>
            <p:spPr bwMode="auto">
              <a:xfrm>
                <a:off x="3923" y="2205"/>
                <a:ext cx="725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80" name="Group 83"/>
              <p:cNvGrpSpPr>
                <a:grpSpLocks/>
              </p:cNvGrpSpPr>
              <p:nvPr/>
            </p:nvGrpSpPr>
            <p:grpSpPr bwMode="auto">
              <a:xfrm>
                <a:off x="3969" y="2205"/>
                <a:ext cx="636" cy="363"/>
                <a:chOff x="249" y="255"/>
                <a:chExt cx="408" cy="363"/>
              </a:xfrm>
            </p:grpSpPr>
            <p:sp>
              <p:nvSpPr>
                <p:cNvPr id="18481" name="Oval 84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82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13</a:t>
                  </a:r>
                </a:p>
              </p:txBody>
            </p:sp>
          </p:grpSp>
        </p:grpSp>
      </p:grpSp>
      <p:grpSp>
        <p:nvGrpSpPr>
          <p:cNvPr id="23" name="Group 112"/>
          <p:cNvGrpSpPr>
            <a:grpSpLocks/>
          </p:cNvGrpSpPr>
          <p:nvPr/>
        </p:nvGrpSpPr>
        <p:grpSpPr bwMode="auto">
          <a:xfrm>
            <a:off x="250825" y="5589588"/>
            <a:ext cx="7561263" cy="863600"/>
            <a:chOff x="158" y="3521"/>
            <a:chExt cx="4763" cy="544"/>
          </a:xfrm>
        </p:grpSpPr>
        <p:sp>
          <p:nvSpPr>
            <p:cNvPr id="18457" name="AutoShape 31"/>
            <p:cNvSpPr>
              <a:spLocks noChangeArrowheads="1"/>
            </p:cNvSpPr>
            <p:nvPr/>
          </p:nvSpPr>
          <p:spPr bwMode="auto">
            <a:xfrm>
              <a:off x="1339" y="370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458" name="AutoShape 32"/>
            <p:cNvSpPr>
              <a:spLocks noChangeArrowheads="1"/>
            </p:cNvSpPr>
            <p:nvPr/>
          </p:nvSpPr>
          <p:spPr bwMode="auto">
            <a:xfrm>
              <a:off x="3016" y="361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459" name="Group 102"/>
            <p:cNvGrpSpPr>
              <a:grpSpLocks/>
            </p:cNvGrpSpPr>
            <p:nvPr/>
          </p:nvGrpSpPr>
          <p:grpSpPr bwMode="auto">
            <a:xfrm>
              <a:off x="1973" y="3521"/>
              <a:ext cx="771" cy="544"/>
              <a:chOff x="2064" y="3566"/>
              <a:chExt cx="725" cy="363"/>
            </a:xfrm>
          </p:grpSpPr>
          <p:sp>
            <p:nvSpPr>
              <p:cNvPr id="18470" name="Oval 16"/>
              <p:cNvSpPr>
                <a:spLocks noChangeArrowheads="1"/>
              </p:cNvSpPr>
              <p:nvPr/>
            </p:nvSpPr>
            <p:spPr bwMode="auto">
              <a:xfrm>
                <a:off x="2064" y="3566"/>
                <a:ext cx="725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71" name="Group 42"/>
              <p:cNvGrpSpPr>
                <a:grpSpLocks/>
              </p:cNvGrpSpPr>
              <p:nvPr/>
            </p:nvGrpSpPr>
            <p:grpSpPr bwMode="auto">
              <a:xfrm>
                <a:off x="2200" y="3566"/>
                <a:ext cx="408" cy="363"/>
                <a:chOff x="249" y="255"/>
                <a:chExt cx="408" cy="363"/>
              </a:xfrm>
            </p:grpSpPr>
            <p:sp>
              <p:nvSpPr>
                <p:cNvPr id="18472" name="Oval 43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7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dirty="0" smtClean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18460" name="Group 107"/>
            <p:cNvGrpSpPr>
              <a:grpSpLocks/>
            </p:cNvGrpSpPr>
            <p:nvPr/>
          </p:nvGrpSpPr>
          <p:grpSpPr bwMode="auto">
            <a:xfrm>
              <a:off x="3969" y="3521"/>
              <a:ext cx="952" cy="453"/>
              <a:chOff x="3969" y="3521"/>
              <a:chExt cx="726" cy="363"/>
            </a:xfrm>
          </p:grpSpPr>
          <p:sp>
            <p:nvSpPr>
              <p:cNvPr id="18466" name="Oval 15"/>
              <p:cNvSpPr>
                <a:spLocks noChangeArrowheads="1"/>
              </p:cNvSpPr>
              <p:nvPr/>
            </p:nvSpPr>
            <p:spPr bwMode="auto">
              <a:xfrm>
                <a:off x="3969" y="3521"/>
                <a:ext cx="726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67" name="Group 51"/>
              <p:cNvGrpSpPr>
                <a:grpSpLocks/>
              </p:cNvGrpSpPr>
              <p:nvPr/>
            </p:nvGrpSpPr>
            <p:grpSpPr bwMode="auto">
              <a:xfrm>
                <a:off x="4150" y="3521"/>
                <a:ext cx="408" cy="363"/>
                <a:chOff x="249" y="255"/>
                <a:chExt cx="408" cy="363"/>
              </a:xfrm>
            </p:grpSpPr>
            <p:sp>
              <p:nvSpPr>
                <p:cNvPr id="18468" name="Oval 52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6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18461" name="Group 97"/>
            <p:cNvGrpSpPr>
              <a:grpSpLocks/>
            </p:cNvGrpSpPr>
            <p:nvPr/>
          </p:nvGrpSpPr>
          <p:grpSpPr bwMode="auto">
            <a:xfrm>
              <a:off x="158" y="3566"/>
              <a:ext cx="816" cy="453"/>
              <a:chOff x="431" y="3657"/>
              <a:chExt cx="725" cy="363"/>
            </a:xfrm>
          </p:grpSpPr>
          <p:sp>
            <p:nvSpPr>
              <p:cNvPr id="18462" name="Oval 23"/>
              <p:cNvSpPr>
                <a:spLocks noChangeArrowheads="1"/>
              </p:cNvSpPr>
              <p:nvPr/>
            </p:nvSpPr>
            <p:spPr bwMode="auto">
              <a:xfrm>
                <a:off x="431" y="3657"/>
                <a:ext cx="725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63" name="Group 86"/>
              <p:cNvGrpSpPr>
                <a:grpSpLocks/>
              </p:cNvGrpSpPr>
              <p:nvPr/>
            </p:nvGrpSpPr>
            <p:grpSpPr bwMode="auto">
              <a:xfrm>
                <a:off x="476" y="3657"/>
                <a:ext cx="680" cy="363"/>
                <a:chOff x="249" y="255"/>
                <a:chExt cx="408" cy="363"/>
              </a:xfrm>
            </p:grpSpPr>
            <p:sp>
              <p:nvSpPr>
                <p:cNvPr id="18464" name="Oval 87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mtClean="0">
                      <a:solidFill>
                        <a:srgbClr val="FFFFFF"/>
                      </a:solidFill>
                    </a:rPr>
                    <a:t>4</a:t>
                  </a:r>
                </a:p>
              </p:txBody>
            </p:sp>
            <p:sp>
              <p:nvSpPr>
                <p:cNvPr id="18465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14</a:t>
                  </a:r>
                </a:p>
              </p:txBody>
            </p:sp>
          </p:grpSp>
        </p:grpSp>
      </p:grpSp>
      <p:grpSp>
        <p:nvGrpSpPr>
          <p:cNvPr id="30" name="Group 111"/>
          <p:cNvGrpSpPr>
            <a:grpSpLocks/>
          </p:cNvGrpSpPr>
          <p:nvPr/>
        </p:nvGrpSpPr>
        <p:grpSpPr bwMode="auto">
          <a:xfrm>
            <a:off x="323850" y="4508500"/>
            <a:ext cx="7343775" cy="865188"/>
            <a:chOff x="204" y="2840"/>
            <a:chExt cx="4626" cy="545"/>
          </a:xfrm>
        </p:grpSpPr>
        <p:sp>
          <p:nvSpPr>
            <p:cNvPr id="18440" name="AutoShape 30"/>
            <p:cNvSpPr>
              <a:spLocks noChangeArrowheads="1"/>
            </p:cNvSpPr>
            <p:nvPr/>
          </p:nvSpPr>
          <p:spPr bwMode="auto">
            <a:xfrm>
              <a:off x="1292" y="2976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441" name="AutoShape 33"/>
            <p:cNvSpPr>
              <a:spLocks noChangeArrowheads="1"/>
            </p:cNvSpPr>
            <p:nvPr/>
          </p:nvSpPr>
          <p:spPr bwMode="auto">
            <a:xfrm>
              <a:off x="3061" y="2931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8442" name="Group 96"/>
            <p:cNvGrpSpPr>
              <a:grpSpLocks/>
            </p:cNvGrpSpPr>
            <p:nvPr/>
          </p:nvGrpSpPr>
          <p:grpSpPr bwMode="auto">
            <a:xfrm>
              <a:off x="204" y="2886"/>
              <a:ext cx="817" cy="499"/>
              <a:chOff x="385" y="2931"/>
              <a:chExt cx="726" cy="363"/>
            </a:xfrm>
          </p:grpSpPr>
          <p:sp>
            <p:nvSpPr>
              <p:cNvPr id="18453" name="Oval 22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726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54" name="Group 71"/>
              <p:cNvGrpSpPr>
                <a:grpSpLocks/>
              </p:cNvGrpSpPr>
              <p:nvPr/>
            </p:nvGrpSpPr>
            <p:grpSpPr bwMode="auto">
              <a:xfrm>
                <a:off x="431" y="2931"/>
                <a:ext cx="635" cy="362"/>
                <a:chOff x="2744" y="709"/>
                <a:chExt cx="635" cy="363"/>
              </a:xfrm>
            </p:grpSpPr>
            <p:sp>
              <p:nvSpPr>
                <p:cNvPr id="18455" name="Oval 72"/>
                <p:cNvSpPr>
                  <a:spLocks noChangeArrowheads="1"/>
                </p:cNvSpPr>
                <p:nvPr/>
              </p:nvSpPr>
              <p:spPr bwMode="auto">
                <a:xfrm>
                  <a:off x="2744" y="709"/>
                  <a:ext cx="635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56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845" y="709"/>
                  <a:ext cx="354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10</a:t>
                  </a:r>
                </a:p>
              </p:txBody>
            </p:sp>
          </p:grpSp>
        </p:grpSp>
        <p:grpSp>
          <p:nvGrpSpPr>
            <p:cNvPr id="18443" name="Group 106"/>
            <p:cNvGrpSpPr>
              <a:grpSpLocks/>
            </p:cNvGrpSpPr>
            <p:nvPr/>
          </p:nvGrpSpPr>
          <p:grpSpPr bwMode="auto">
            <a:xfrm>
              <a:off x="3969" y="2840"/>
              <a:ext cx="861" cy="408"/>
              <a:chOff x="3969" y="2795"/>
              <a:chExt cx="726" cy="363"/>
            </a:xfrm>
          </p:grpSpPr>
          <p:sp>
            <p:nvSpPr>
              <p:cNvPr id="18449" name="Oval 14"/>
              <p:cNvSpPr>
                <a:spLocks noChangeArrowheads="1"/>
              </p:cNvSpPr>
              <p:nvPr/>
            </p:nvSpPr>
            <p:spPr bwMode="auto">
              <a:xfrm>
                <a:off x="3969" y="2795"/>
                <a:ext cx="726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50" name="Group 80"/>
              <p:cNvGrpSpPr>
                <a:grpSpLocks/>
              </p:cNvGrpSpPr>
              <p:nvPr/>
            </p:nvGrpSpPr>
            <p:grpSpPr bwMode="auto">
              <a:xfrm>
                <a:off x="4014" y="2795"/>
                <a:ext cx="635" cy="363"/>
                <a:chOff x="249" y="255"/>
                <a:chExt cx="408" cy="363"/>
              </a:xfrm>
            </p:grpSpPr>
            <p:sp>
              <p:nvSpPr>
                <p:cNvPr id="18451" name="Oval 81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52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12</a:t>
                  </a:r>
                </a:p>
              </p:txBody>
            </p:sp>
          </p:grpSp>
        </p:grpSp>
        <p:grpSp>
          <p:nvGrpSpPr>
            <p:cNvPr id="18444" name="Group 101"/>
            <p:cNvGrpSpPr>
              <a:grpSpLocks/>
            </p:cNvGrpSpPr>
            <p:nvPr/>
          </p:nvGrpSpPr>
          <p:grpSpPr bwMode="auto">
            <a:xfrm>
              <a:off x="1927" y="2886"/>
              <a:ext cx="862" cy="499"/>
              <a:chOff x="2018" y="2886"/>
              <a:chExt cx="725" cy="363"/>
            </a:xfrm>
          </p:grpSpPr>
          <p:sp>
            <p:nvSpPr>
              <p:cNvPr id="18445" name="Oval 17"/>
              <p:cNvSpPr>
                <a:spLocks noChangeArrowheads="1"/>
              </p:cNvSpPr>
              <p:nvPr/>
            </p:nvSpPr>
            <p:spPr bwMode="auto">
              <a:xfrm>
                <a:off x="2018" y="2886"/>
                <a:ext cx="725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46" name="Group 89"/>
              <p:cNvGrpSpPr>
                <a:grpSpLocks/>
              </p:cNvGrpSpPr>
              <p:nvPr/>
            </p:nvGrpSpPr>
            <p:grpSpPr bwMode="auto">
              <a:xfrm>
                <a:off x="2064" y="2886"/>
                <a:ext cx="635" cy="363"/>
                <a:chOff x="249" y="255"/>
                <a:chExt cx="408" cy="363"/>
              </a:xfrm>
            </p:grpSpPr>
            <p:sp>
              <p:nvSpPr>
                <p:cNvPr id="18447" name="Oval 90"/>
                <p:cNvSpPr>
                  <a:spLocks noChangeArrowheads="1"/>
                </p:cNvSpPr>
                <p:nvPr/>
              </p:nvSpPr>
              <p:spPr bwMode="auto">
                <a:xfrm>
                  <a:off x="249" y="255"/>
                  <a:ext cx="408" cy="36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48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40" y="255"/>
                  <a:ext cx="22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400" smtClean="0">
                      <a:solidFill>
                        <a:srgbClr val="000000"/>
                      </a:solidFill>
                    </a:rPr>
                    <a:t>15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18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416134" y="260648"/>
            <a:ext cx="6325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человеЧЕСКОГО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ТЕЛА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26" name="Picture 2" descr="Строение тела человека - Презентация 7828/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8213" y="3068960"/>
            <a:ext cx="1383051" cy="27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608" y="2250819"/>
            <a:ext cx="252028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FF"/>
              </a:solidFill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5580112" y="2263072"/>
            <a:ext cx="252028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7664" y="24266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ВНЕШНИЕ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8720" y="2426636"/>
            <a:ext cx="214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ВНУТРЕННИЕ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59832" y="1460977"/>
            <a:ext cx="504056" cy="6718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2293">
            <a:off x="5192762" y="1488423"/>
            <a:ext cx="7747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2708" y="3356992"/>
            <a:ext cx="2582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ШЕЯ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ТУЛОВИЩЕ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8372" y="3326214"/>
            <a:ext cx="3614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ГОЛОВНОЙ МОЗГ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СЕРДЦЕ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ЖЕЛУДОК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ПЕЧЕНЬ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КИШЕЧНИК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06405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СИСТЕМЫ  ОРГАНОВ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68484"/>
            <a:ext cx="684076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FF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Выбери правильные названия систем органов человека: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FF66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       </a:t>
            </a: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кровяная, дыхательная, нервическая, кровеносная, опорная, пищевая, двигательная, пищеварительная, нервная, </a:t>
            </a:r>
            <a:r>
              <a:rPr kumimoji="0" lang="ru-R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переварительная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, выделительная,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FF66"/>
              </a:buClr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опорно-двигательная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1820" y="537321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ПРОВЕРИМ?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организма: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ыхательная, </a:t>
            </a:r>
          </a:p>
          <a:p>
            <a:r>
              <a:rPr lang="ru-RU" dirty="0" smtClean="0"/>
              <a:t>кровеносная, </a:t>
            </a:r>
          </a:p>
          <a:p>
            <a:r>
              <a:rPr lang="ru-RU" dirty="0" smtClean="0"/>
              <a:t>пищеварительная, </a:t>
            </a:r>
          </a:p>
          <a:p>
            <a:r>
              <a:rPr lang="ru-RU" dirty="0" smtClean="0"/>
              <a:t>нервная, </a:t>
            </a:r>
          </a:p>
          <a:p>
            <a:r>
              <a:rPr lang="ru-RU" dirty="0" smtClean="0"/>
              <a:t>опорно-двигательная, </a:t>
            </a:r>
          </a:p>
          <a:p>
            <a:r>
              <a:rPr lang="ru-RU" dirty="0" smtClean="0"/>
              <a:t>выделительная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5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4318" y="904749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опорно-двигательная система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1428736"/>
            <a:ext cx="5214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          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СКЕЛЕТ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  и 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МЫШЦЫ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</a:p>
          <a:p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образуют опорно-двигательную систему. </a:t>
            </a:r>
          </a:p>
          <a:p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Главная её роль – обеспечение опоры и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                 движения 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организма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           </a:t>
            </a:r>
            <a:endParaRPr 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68" y="4941168"/>
            <a:ext cx="481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От скелета и  мышц зависит                       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      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ОСАНКА</a:t>
            </a:r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 человека.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2455941" cy="467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500306"/>
            <a:ext cx="2350108" cy="435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9311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782" y="404664"/>
            <a:ext cx="543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пищеварения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Picture 4" descr="http://yoga-guru.ru/wordpress/wp-content/uploads/2010/07/Digestive_system_whitout_labels_l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076947" cy="51885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313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ротовая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полость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99792" y="1556792"/>
            <a:ext cx="93610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12160" y="3573016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желудок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1"/>
          </p:cNvCxnSpPr>
          <p:nvPr/>
        </p:nvCxnSpPr>
        <p:spPr>
          <a:xfrm flipH="1">
            <a:off x="4932040" y="3803849"/>
            <a:ext cx="1080120" cy="2012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52120" y="134076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глотка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5" name="Прямая со стрелкой 14"/>
          <p:cNvCxnSpPr>
            <a:stCxn id="13" idx="1"/>
          </p:cNvCxnSpPr>
          <p:nvPr/>
        </p:nvCxnSpPr>
        <p:spPr>
          <a:xfrm flipH="1">
            <a:off x="4283968" y="1571601"/>
            <a:ext cx="1368152" cy="5612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27584" y="2636912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пищевод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4653136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толстая </a:t>
            </a:r>
          </a:p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кишка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4725144"/>
            <a:ext cx="185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тонкая </a:t>
            </a:r>
          </a:p>
          <a:p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кишка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843808" y="2852936"/>
            <a:ext cx="1440160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43808" y="5013176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572000" y="5157192"/>
            <a:ext cx="180020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967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36" y="857232"/>
            <a:ext cx="4427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  дыхания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" b="99213" l="281" r="9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3909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6714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prometheanplanet.ru/upload/img_400/vnutr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2016224" cy="56886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7850" y="404664"/>
            <a:ext cx="639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Органы   кровообращения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3068960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Кровь движется по</a:t>
            </a:r>
          </a:p>
          <a:p>
            <a:r>
              <a:rPr lang="ru-RU" sz="2800" dirty="0" smtClean="0">
                <a:latin typeface="Georgia" pitchFamily="18" charset="0"/>
              </a:rPr>
              <a:t>                                          . Двигаться кровь заставляет                 .Оно с силой выталкивает кровь в кровеносные сосуды. 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3068960"/>
            <a:ext cx="4680520" cy="2736304"/>
          </a:xfrm>
          <a:prstGeom prst="round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501008"/>
            <a:ext cx="3970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кровеносным сосудам 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345940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сердце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499992" y="980728"/>
            <a:ext cx="1631728" cy="1457966"/>
            <a:chOff x="4664461" y="1404046"/>
            <a:chExt cx="1450142" cy="123393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5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461" y="1404046"/>
              <a:ext cx="1207840" cy="969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703950" y="2247255"/>
              <a:ext cx="1410653" cy="390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ердце</a:t>
              </a:r>
              <a:endPara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2752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" b="100000" l="0" r="99569">
                        <a14:backgroundMark x1="26724" y1="39739" x2="26724" y2="39739"/>
                        <a14:backgroundMark x1="70259" y1="11032" x2="70259" y2="11032"/>
                        <a14:backgroundMark x1="45259" y1="55042" x2="45259" y2="55042"/>
                        <a14:backgroundMark x1="27586" y1="40569" x2="27586" y2="40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520280" cy="57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" b="993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864000" cy="79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http://www.megabook.ru/MObjects2/DATA4/pic/ana0115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12" r="31851">
                        <a14:backgroundMark x1="20996" y1="7916" x2="20996" y2="7916"/>
                        <a14:backgroundMark x1="19929" y1="55409" x2="19929" y2="55409"/>
                        <a14:backgroundMark x1="19929" y1="63061" x2="19929" y2="63061"/>
                        <a14:backgroundMark x1="19929" y1="67546" x2="19929" y2="67546"/>
                        <a14:backgroundMark x1="28114" y1="67546" x2="28114" y2="67546"/>
                        <a14:backgroundMark x1="27580" y1="63061" x2="27580" y2="63061"/>
                        <a14:backgroundMark x1="27046" y1="59103" x2="27046" y2="59103"/>
                        <a14:backgroundMark x1="26868" y1="50923" x2="26868" y2="50923"/>
                        <a14:backgroundMark x1="26512" y1="43536" x2="26512" y2="43536"/>
                        <a14:backgroundMark x1="26868" y1="39842" x2="26868" y2="39842"/>
                        <a14:backgroundMark x1="26868" y1="32454" x2="26868" y2="32454"/>
                        <a14:backgroundMark x1="26868" y1="27441" x2="26868" y2="27441"/>
                        <a14:backgroundMark x1="27402" y1="30079" x2="27402" y2="30079"/>
                        <a14:backgroundMark x1="26512" y1="24274" x2="26512" y2="24274"/>
                        <a14:backgroundMark x1="27402" y1="19261" x2="27402" y2="19261"/>
                        <a14:backgroundMark x1="29359" y1="16095" x2="29359" y2="16095"/>
                        <a14:backgroundMark x1="28114" y1="13984" x2="28114" y2="13984"/>
                        <a14:backgroundMark x1="26512" y1="10290" x2="26512" y2="10290"/>
                        <a14:backgroundMark x1="26868" y1="7916" x2="26868" y2="7916"/>
                        <a14:backgroundMark x1="28114" y1="80211" x2="28114" y2="80211"/>
                        <a14:backgroundMark x1="27402" y1="83905" x2="27402" y2="83905"/>
                        <a14:backgroundMark x1="25623" y1="89182" x2="25623" y2="89182"/>
                        <a14:backgroundMark x1="19039" y1="78628" x2="19039" y2="78628"/>
                        <a14:backgroundMark x1="20819" y1="83113" x2="20819" y2="83113"/>
                        <a14:backgroundMark x1="22598" y1="88127" x2="22598" y2="88127"/>
                        <a14:backgroundMark x1="24911" y1="90765" x2="24911" y2="90765"/>
                        <a14:backgroundMark x1="37900" y1="90501" x2="37900" y2="90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1124744"/>
            <a:ext cx="459557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1124744"/>
            <a:ext cx="5076056" cy="5262979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регулирует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деятельность всего организма. Она состоит из                                         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                                  ,                    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                               ,               . Ко всем органам тела от головного и спинного мозга отходят нервы. По ним в мозг поступают разные сигналы, а от мозга идут обратные сигналы всем органам тела.                                            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833772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спинного мозга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852936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нервов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76672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Нервная система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9194" y="2420888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головного мозга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50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386</Words>
  <Application>Microsoft Office PowerPoint</Application>
  <PresentationFormat>Экран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Georgia</vt:lpstr>
      <vt:lpstr>Times New Roman</vt:lpstr>
      <vt:lpstr>Wingdings</vt:lpstr>
      <vt:lpstr>Тема Office</vt:lpstr>
      <vt:lpstr>1_Трава</vt:lpstr>
      <vt:lpstr>2_Трава</vt:lpstr>
      <vt:lpstr>Презентация PowerPoint</vt:lpstr>
      <vt:lpstr>Презентация PowerPoint</vt:lpstr>
      <vt:lpstr>Презентация PowerPoint</vt:lpstr>
      <vt:lpstr>Системы организма: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Соедини прямоугольники по стрелкам, чтобы получилась цепочка: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subject>Организм человека</dc:subject>
  <dc:creator>Широкова И А</dc:creator>
  <cp:lastModifiedBy>класс</cp:lastModifiedBy>
  <cp:revision>213</cp:revision>
  <dcterms:created xsi:type="dcterms:W3CDTF">2011-08-02T23:19:04Z</dcterms:created>
  <dcterms:modified xsi:type="dcterms:W3CDTF">2024-12-13T09:07:43Z</dcterms:modified>
</cp:coreProperties>
</file>