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97" r:id="rId1"/>
  </p:sldMasterIdLst>
  <p:notesMasterIdLst>
    <p:notesMasterId r:id="rId18"/>
  </p:notesMasterIdLst>
  <p:handoutMasterIdLst>
    <p:handoutMasterId r:id="rId19"/>
  </p:handoutMasterIdLst>
  <p:sldIdLst>
    <p:sldId id="273" r:id="rId2"/>
    <p:sldId id="278" r:id="rId3"/>
    <p:sldId id="280" r:id="rId4"/>
    <p:sldId id="279" r:id="rId5"/>
    <p:sldId id="276" r:id="rId6"/>
    <p:sldId id="277" r:id="rId7"/>
    <p:sldId id="262" r:id="rId8"/>
    <p:sldId id="258" r:id="rId9"/>
    <p:sldId id="267" r:id="rId10"/>
    <p:sldId id="269" r:id="rId11"/>
    <p:sldId id="270" r:id="rId12"/>
    <p:sldId id="282" r:id="rId13"/>
    <p:sldId id="275" r:id="rId14"/>
    <p:sldId id="261" r:id="rId15"/>
    <p:sldId id="271" r:id="rId16"/>
    <p:sldId id="268" r:id="rId17"/>
  </p:sldIdLst>
  <p:sldSz cx="12192000" cy="6858000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5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23774C-83D2-4BEE-ABB7-A05F049065CA}" type="datetimeFigureOut">
              <a:rPr lang="ru-RU" smtClean="0"/>
              <a:t>18.04.2024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E9B680-4EE8-4CF4-BD54-556389828C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708993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722E58-DA6F-4C3E-809E-B83DB588FFFB}" type="datetimeFigureOut">
              <a:rPr lang="ru-RU" smtClean="0"/>
              <a:t>18.04.2024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ECB56D-6913-4563-9C0D-05E262E6E8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1259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ECB56D-6913-4563-9C0D-05E262E6E83F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36417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ECB56D-6913-4563-9C0D-05E262E6E83F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83072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ECB56D-6913-4563-9C0D-05E262E6E83F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70988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ECB56D-6913-4563-9C0D-05E262E6E83F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06839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ECB56D-6913-4563-9C0D-05E262E6E83F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16697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ECB56D-6913-4563-9C0D-05E262E6E83F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79590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ECB56D-6913-4563-9C0D-05E262E6E83F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40753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ECB56D-6913-4563-9C0D-05E262E6E83F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67541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ECB56D-6913-4563-9C0D-05E262E6E83F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58914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04135AA5-EEDB-47A9-B385-258E87786A9F}" type="datetimeFigureOut">
              <a:rPr lang="ru-RU" smtClean="0"/>
              <a:t>18.04.2024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089C04E4-1A38-49CC-9A3D-0291CACAF093}" type="slidenum">
              <a:rPr lang="ru-RU" smtClean="0"/>
              <a:t>‹#›</a:t>
            </a:fld>
            <a:endParaRPr lang="ru-RU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09186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35AA5-EEDB-47A9-B385-258E87786A9F}" type="datetimeFigureOut">
              <a:rPr lang="ru-RU" smtClean="0"/>
              <a:t>18.04.2024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C04E4-1A38-49CC-9A3D-0291CACAF0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3047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35AA5-EEDB-47A9-B385-258E87786A9F}" type="datetimeFigureOut">
              <a:rPr lang="ru-RU" smtClean="0"/>
              <a:t>18.04.2024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C04E4-1A38-49CC-9A3D-0291CACAF0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63692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35AA5-EEDB-47A9-B385-258E87786A9F}" type="datetimeFigureOut">
              <a:rPr lang="ru-RU" smtClean="0"/>
              <a:t>18.04.2024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C04E4-1A38-49CC-9A3D-0291CACAF0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41028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35AA5-EEDB-47A9-B385-258E87786A9F}" type="datetimeFigureOut">
              <a:rPr lang="ru-RU" smtClean="0"/>
              <a:t>18.04.2024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C04E4-1A38-49CC-9A3D-0291CACAF093}" type="slidenum">
              <a:rPr lang="ru-RU" smtClean="0"/>
              <a:t>‹#›</a:t>
            </a:fld>
            <a:endParaRPr lang="ru-RU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853386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35AA5-EEDB-47A9-B385-258E87786A9F}" type="datetimeFigureOut">
              <a:rPr lang="ru-RU" smtClean="0"/>
              <a:t>18.04.2024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C04E4-1A38-49CC-9A3D-0291CACAF0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09296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35AA5-EEDB-47A9-B385-258E87786A9F}" type="datetimeFigureOut">
              <a:rPr lang="ru-RU" smtClean="0"/>
              <a:t>18.04.2024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C04E4-1A38-49CC-9A3D-0291CACAF0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67992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35AA5-EEDB-47A9-B385-258E87786A9F}" type="datetimeFigureOut">
              <a:rPr lang="ru-RU" smtClean="0"/>
              <a:t>18.04.2024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C04E4-1A38-49CC-9A3D-0291CACAF0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4807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35AA5-EEDB-47A9-B385-258E87786A9F}" type="datetimeFigureOut">
              <a:rPr lang="ru-RU" smtClean="0"/>
              <a:t>18.04.2024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C04E4-1A38-49CC-9A3D-0291CACAF0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81938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35AA5-EEDB-47A9-B385-258E87786A9F}" type="datetimeFigureOut">
              <a:rPr lang="ru-RU" smtClean="0"/>
              <a:t>18.04.2024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C04E4-1A38-49CC-9A3D-0291CACAF0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22684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35AA5-EEDB-47A9-B385-258E87786A9F}" type="datetimeFigureOut">
              <a:rPr lang="ru-RU" smtClean="0"/>
              <a:t>18.04.2024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C04E4-1A38-49CC-9A3D-0291CACAF0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48567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04135AA5-EEDB-47A9-B385-258E87786A9F}" type="datetimeFigureOut">
              <a:rPr lang="ru-RU" smtClean="0"/>
              <a:t>18.04.2024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089C04E4-1A38-49CC-9A3D-0291CACAF0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0291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8" r:id="rId1"/>
    <p:sldLayoutId id="2147484099" r:id="rId2"/>
    <p:sldLayoutId id="2147484100" r:id="rId3"/>
    <p:sldLayoutId id="2147484101" r:id="rId4"/>
    <p:sldLayoutId id="2147484102" r:id="rId5"/>
    <p:sldLayoutId id="2147484103" r:id="rId6"/>
    <p:sldLayoutId id="2147484104" r:id="rId7"/>
    <p:sldLayoutId id="2147484105" r:id="rId8"/>
    <p:sldLayoutId id="2147484106" r:id="rId9"/>
    <p:sldLayoutId id="2147484107" r:id="rId10"/>
    <p:sldLayoutId id="214748410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6945" y="271862"/>
            <a:ext cx="6554948" cy="6309047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4294967295"/>
          </p:nvPr>
        </p:nvSpPr>
        <p:spPr>
          <a:xfrm>
            <a:off x="8465127" y="4710544"/>
            <a:ext cx="3269673" cy="1870365"/>
          </a:xfrm>
        </p:spPr>
        <p:txBody>
          <a:bodyPr>
            <a:noAutofit/>
          </a:bodyPr>
          <a:lstStyle/>
          <a:p>
            <a:pPr marL="45720" indent="0" algn="r">
              <a:lnSpc>
                <a:spcPct val="100000"/>
              </a:lnSpc>
              <a:buNone/>
            </a:pP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Степанюк Анна Андреевна, </a:t>
            </a:r>
          </a:p>
          <a:p>
            <a:pPr marL="45720" indent="0" algn="r">
              <a:lnSpc>
                <a:spcPct val="100000"/>
              </a:lnSpc>
              <a:buNone/>
            </a:pP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 иностранного языка </a:t>
            </a:r>
          </a:p>
          <a:p>
            <a:pPr marL="45720" indent="0" algn="r">
              <a:lnSpc>
                <a:spcPct val="100000"/>
              </a:lnSpc>
              <a:buNone/>
            </a:pP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МАОУ «</a:t>
            </a:r>
            <a:r>
              <a:rPr lang="ru-RU" sz="1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Аромашевская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СОШ </a:t>
            </a:r>
            <a:endParaRPr lang="en-US" sz="1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indent="0" algn="r">
              <a:lnSpc>
                <a:spcPct val="100000"/>
              </a:lnSpc>
              <a:buNone/>
            </a:pP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имени</a:t>
            </a:r>
            <a:r>
              <a:rPr lang="en-US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Героя 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Советского Союза </a:t>
            </a:r>
          </a:p>
          <a:p>
            <a:pPr marL="45720" indent="0" algn="r">
              <a:lnSpc>
                <a:spcPct val="100000"/>
              </a:lnSpc>
              <a:buNone/>
            </a:pP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В. Д. </a:t>
            </a:r>
            <a:r>
              <a:rPr lang="ru-RU" sz="1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Кармацкого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1562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4668" y="568037"/>
            <a:ext cx="9601196" cy="748146"/>
          </a:xfrm>
        </p:spPr>
        <p:txBody>
          <a:bodyPr>
            <a:normAutofit/>
          </a:bodyPr>
          <a:lstStyle/>
          <a:p>
            <a:pPr algn="ctr"/>
            <a:r>
              <a:rPr lang="en-US" b="1" dirty="0" smtClean="0">
                <a:solidFill>
                  <a:srgbClr val="002060"/>
                </a:solidFill>
              </a:rPr>
              <a:t>VOCABULARY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b="1" dirty="0" smtClean="0"/>
          </a:p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254669" y="1717965"/>
            <a:ext cx="4352612" cy="4779818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solidFill>
                  <a:srgbClr val="7030A0"/>
                </a:solidFill>
                <a:latin typeface="+mj-lt"/>
                <a:ea typeface="Calibri" panose="020F0502020204030204" pitchFamily="34" charset="0"/>
              </a:rPr>
              <a:t>dome</a:t>
            </a:r>
            <a:endParaRPr lang="ru-RU" sz="4000" b="1" dirty="0">
              <a:solidFill>
                <a:srgbClr val="7030A0"/>
              </a:solidFill>
              <a:latin typeface="+mj-lt"/>
              <a:ea typeface="Calibri" panose="020F0502020204030204" pitchFamily="34" charset="0"/>
            </a:endParaRPr>
          </a:p>
          <a:p>
            <a:r>
              <a:rPr lang="en-US" sz="4000" b="1" dirty="0">
                <a:solidFill>
                  <a:srgbClr val="7030A0"/>
                </a:solidFill>
                <a:latin typeface="+mj-lt"/>
              </a:rPr>
              <a:t>to be situated</a:t>
            </a:r>
            <a:endParaRPr lang="ru-RU" sz="4000" b="1" dirty="0">
              <a:solidFill>
                <a:srgbClr val="7030A0"/>
              </a:solidFill>
              <a:latin typeface="+mj-lt"/>
            </a:endParaRPr>
          </a:p>
          <a:p>
            <a:r>
              <a:rPr lang="en-US" sz="4000" b="1" dirty="0" smtClean="0">
                <a:solidFill>
                  <a:srgbClr val="7030A0"/>
                </a:solidFill>
                <a:latin typeface="+mj-lt"/>
              </a:rPr>
              <a:t>building</a:t>
            </a:r>
            <a:endParaRPr lang="ru-RU" sz="4000" b="1" dirty="0">
              <a:solidFill>
                <a:srgbClr val="7030A0"/>
              </a:solidFill>
              <a:latin typeface="+mj-lt"/>
            </a:endParaRPr>
          </a:p>
          <a:p>
            <a:r>
              <a:rPr lang="en-US" sz="4000" b="1" dirty="0">
                <a:solidFill>
                  <a:srgbClr val="7030A0"/>
                </a:solidFill>
                <a:latin typeface="+mj-lt"/>
              </a:rPr>
              <a:t>to be built</a:t>
            </a:r>
            <a:r>
              <a:rPr lang="ru-RU" sz="4000" b="1" dirty="0">
                <a:solidFill>
                  <a:srgbClr val="7030A0"/>
                </a:solidFill>
                <a:latin typeface="+mj-lt"/>
              </a:rPr>
              <a:t> </a:t>
            </a:r>
          </a:p>
          <a:p>
            <a:r>
              <a:rPr lang="en-US" sz="4000" b="1" dirty="0">
                <a:solidFill>
                  <a:srgbClr val="7030A0"/>
                </a:solidFill>
                <a:latin typeface="+mj-lt"/>
              </a:rPr>
              <a:t>c</a:t>
            </a:r>
            <a:r>
              <a:rPr lang="en-US" sz="4000" b="1" dirty="0" smtClean="0">
                <a:solidFill>
                  <a:srgbClr val="7030A0"/>
                </a:solidFill>
                <a:latin typeface="+mj-lt"/>
              </a:rPr>
              <a:t>olumn</a:t>
            </a:r>
            <a:endParaRPr lang="ru-RU" sz="4000" b="1" dirty="0">
              <a:solidFill>
                <a:srgbClr val="7030A0"/>
              </a:solidFill>
              <a:latin typeface="+mj-lt"/>
            </a:endParaRPr>
          </a:p>
          <a:p>
            <a:r>
              <a:rPr lang="en-US" sz="4000" b="1" dirty="0" smtClean="0">
                <a:solidFill>
                  <a:srgbClr val="7030A0"/>
                </a:solidFill>
                <a:latin typeface="+mj-lt"/>
              </a:rPr>
              <a:t>unique</a:t>
            </a:r>
            <a:endParaRPr lang="ru-RU" sz="4000" b="1" dirty="0">
              <a:solidFill>
                <a:srgbClr val="7030A0"/>
              </a:solidFill>
              <a:latin typeface="+mj-lt"/>
            </a:endParaRPr>
          </a:p>
          <a:p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624828" y="2001511"/>
            <a:ext cx="4800600" cy="4496271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rgbClr val="7030A0"/>
                </a:solidFill>
              </a:rPr>
              <a:t>consist of</a:t>
            </a:r>
            <a:endParaRPr lang="ru-RU" sz="4000" b="1" dirty="0">
              <a:solidFill>
                <a:srgbClr val="7030A0"/>
              </a:solidFill>
            </a:endParaRPr>
          </a:p>
          <a:p>
            <a:r>
              <a:rPr lang="en-US" sz="4000" b="1" dirty="0" err="1" smtClean="0">
                <a:solidFill>
                  <a:srgbClr val="7030A0"/>
                </a:solidFill>
              </a:rPr>
              <a:t>saviour</a:t>
            </a:r>
            <a:r>
              <a:rPr lang="en-US" sz="4000" b="1" dirty="0" smtClean="0">
                <a:solidFill>
                  <a:srgbClr val="7030A0"/>
                </a:solidFill>
              </a:rPr>
              <a:t> </a:t>
            </a:r>
            <a:endParaRPr lang="ru-RU" sz="4000" b="1" dirty="0">
              <a:solidFill>
                <a:srgbClr val="7030A0"/>
              </a:solidFill>
            </a:endParaRPr>
          </a:p>
          <a:p>
            <a:r>
              <a:rPr lang="en-US" sz="4000" b="1" dirty="0" smtClean="0">
                <a:solidFill>
                  <a:srgbClr val="7030A0"/>
                </a:solidFill>
              </a:rPr>
              <a:t>palace </a:t>
            </a:r>
            <a:endParaRPr lang="ru-RU" sz="4000" b="1" dirty="0">
              <a:solidFill>
                <a:srgbClr val="7030A0"/>
              </a:solidFill>
            </a:endParaRPr>
          </a:p>
          <a:p>
            <a:r>
              <a:rPr lang="en-US" sz="4000" b="1" dirty="0" smtClean="0">
                <a:solidFill>
                  <a:srgbClr val="7030A0"/>
                </a:solidFill>
              </a:rPr>
              <a:t>highlights</a:t>
            </a:r>
            <a:endParaRPr lang="en-US" sz="4000" b="1" dirty="0">
              <a:solidFill>
                <a:srgbClr val="7030A0"/>
              </a:solidFill>
            </a:endParaRPr>
          </a:p>
          <a:p>
            <a:r>
              <a:rPr lang="en-US" sz="4000" b="1" dirty="0" smtClean="0">
                <a:solidFill>
                  <a:srgbClr val="7030A0"/>
                </a:solidFill>
              </a:rPr>
              <a:t>cathedral</a:t>
            </a:r>
            <a:endParaRPr lang="en-US" sz="4000" b="1" dirty="0">
              <a:solidFill>
                <a:srgbClr val="7030A0"/>
              </a:solidFill>
            </a:endParaRPr>
          </a:p>
          <a:p>
            <a:r>
              <a:rPr lang="en-US" sz="4000" b="1" dirty="0" smtClean="0">
                <a:solidFill>
                  <a:srgbClr val="7030A0"/>
                </a:solidFill>
              </a:rPr>
              <a:t>century</a:t>
            </a:r>
            <a:endParaRPr lang="ru-RU" sz="4000" b="1" dirty="0">
              <a:solidFill>
                <a:srgbClr val="7030A0"/>
              </a:solidFill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06301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3000" y="609601"/>
            <a:ext cx="10245436" cy="762000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rgbClr val="7030A0"/>
                </a:solidFill>
              </a:rPr>
              <a:t>Work in pairs</a:t>
            </a:r>
            <a:endParaRPr lang="ru-RU" b="1" dirty="0">
              <a:solidFill>
                <a:srgbClr val="7030A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2618" y="1759528"/>
            <a:ext cx="8492837" cy="4336472"/>
          </a:xfrm>
        </p:spPr>
        <p:txBody>
          <a:bodyPr>
            <a:normAutofit/>
          </a:bodyPr>
          <a:lstStyle/>
          <a:p>
            <a:pPr marL="0" lvl="0" indent="0" algn="ctr">
              <a:buNone/>
            </a:pPr>
            <a:r>
              <a:rPr lang="en-US" sz="3200" b="1" dirty="0">
                <a:solidFill>
                  <a:srgbClr val="002060"/>
                </a:solidFill>
              </a:rPr>
              <a:t>PLAN</a:t>
            </a:r>
            <a:endParaRPr lang="en-US" sz="3200" b="1" dirty="0" smtClean="0">
              <a:solidFill>
                <a:srgbClr val="002060"/>
              </a:solidFill>
            </a:endParaRPr>
          </a:p>
          <a:p>
            <a:pPr lvl="0"/>
            <a:r>
              <a:rPr lang="en-US" sz="3200" dirty="0" smtClean="0">
                <a:solidFill>
                  <a:schemeClr val="tx1"/>
                </a:solidFill>
              </a:rPr>
              <a:t>I </a:t>
            </a:r>
            <a:r>
              <a:rPr lang="en-US" sz="3200" dirty="0">
                <a:solidFill>
                  <a:schemeClr val="tx1"/>
                </a:solidFill>
              </a:rPr>
              <a:t>would like to tell you about ….</a:t>
            </a:r>
            <a:endParaRPr lang="ru-RU" sz="3200" dirty="0">
              <a:solidFill>
                <a:schemeClr val="tx1"/>
              </a:solidFill>
            </a:endParaRPr>
          </a:p>
          <a:p>
            <a:pPr lvl="0"/>
            <a:r>
              <a:rPr lang="ru-RU" sz="3200" dirty="0" err="1">
                <a:solidFill>
                  <a:schemeClr val="tx1"/>
                </a:solidFill>
              </a:rPr>
              <a:t>It</a:t>
            </a:r>
            <a:r>
              <a:rPr lang="ru-RU" sz="3200" dirty="0">
                <a:solidFill>
                  <a:schemeClr val="tx1"/>
                </a:solidFill>
              </a:rPr>
              <a:t> </a:t>
            </a:r>
            <a:r>
              <a:rPr lang="ru-RU" sz="3200" dirty="0" err="1">
                <a:solidFill>
                  <a:schemeClr val="tx1"/>
                </a:solidFill>
              </a:rPr>
              <a:t>is</a:t>
            </a:r>
            <a:r>
              <a:rPr lang="ru-RU" sz="3200" dirty="0">
                <a:solidFill>
                  <a:schemeClr val="tx1"/>
                </a:solidFill>
              </a:rPr>
              <a:t> </a:t>
            </a:r>
            <a:r>
              <a:rPr lang="en-US" sz="3200" dirty="0">
                <a:solidFill>
                  <a:schemeClr val="tx1"/>
                </a:solidFill>
              </a:rPr>
              <a:t>situated </a:t>
            </a:r>
            <a:r>
              <a:rPr lang="ru-RU" sz="3200" dirty="0" err="1">
                <a:solidFill>
                  <a:schemeClr val="tx1"/>
                </a:solidFill>
              </a:rPr>
              <a:t>in</a:t>
            </a:r>
            <a:r>
              <a:rPr lang="ru-RU" sz="3200" dirty="0">
                <a:solidFill>
                  <a:schemeClr val="tx1"/>
                </a:solidFill>
              </a:rPr>
              <a:t>….</a:t>
            </a:r>
          </a:p>
          <a:p>
            <a:pPr lvl="0"/>
            <a:r>
              <a:rPr lang="en-US" sz="3200" dirty="0">
                <a:solidFill>
                  <a:schemeClr val="tx1"/>
                </a:solidFill>
              </a:rPr>
              <a:t>It was built/ founded in …..</a:t>
            </a:r>
            <a:endParaRPr lang="ru-RU" sz="3200" dirty="0">
              <a:solidFill>
                <a:schemeClr val="tx1"/>
              </a:solidFill>
            </a:endParaRPr>
          </a:p>
          <a:p>
            <a:pPr lvl="0"/>
            <a:r>
              <a:rPr lang="en-US" sz="3200" dirty="0">
                <a:solidFill>
                  <a:schemeClr val="tx1"/>
                </a:solidFill>
              </a:rPr>
              <a:t>It consists of…</a:t>
            </a:r>
            <a:endParaRPr lang="ru-RU" sz="32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ТАЙМЕР ⏰ на 2 минуты со звуком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20587.450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19555" y="3020290"/>
            <a:ext cx="5576699" cy="2964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95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43345"/>
            <a:ext cx="12191999" cy="1288473"/>
          </a:xfrm>
        </p:spPr>
        <p:txBody>
          <a:bodyPr>
            <a:noAutofit/>
          </a:bodyPr>
          <a:lstStyle/>
          <a:p>
            <a:pPr algn="ctr"/>
            <a:r>
              <a:rPr lang="en-US" b="1" dirty="0" smtClean="0">
                <a:solidFill>
                  <a:srgbClr val="7030A0"/>
                </a:solidFill>
              </a:rPr>
              <a:t>Tell to another pair about </a:t>
            </a:r>
            <a:br>
              <a:rPr lang="en-US" b="1" dirty="0" smtClean="0">
                <a:solidFill>
                  <a:srgbClr val="7030A0"/>
                </a:solidFill>
              </a:rPr>
            </a:br>
            <a:r>
              <a:rPr lang="en-US" b="1" dirty="0" smtClean="0">
                <a:solidFill>
                  <a:srgbClr val="7030A0"/>
                </a:solidFill>
              </a:rPr>
              <a:t>the place to visit you have</a:t>
            </a:r>
            <a:endParaRPr lang="ru-RU" b="1" dirty="0">
              <a:solidFill>
                <a:srgbClr val="7030A0"/>
              </a:solidFill>
            </a:endParaRPr>
          </a:p>
        </p:txBody>
      </p:sp>
      <p:pic>
        <p:nvPicPr>
          <p:cNvPr id="4" name="ТАЙМЕР ⏰ на 2 минуты со звуком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20587.450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48691" y="1950329"/>
            <a:ext cx="9047017" cy="4519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217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975360"/>
          </a:xfrm>
        </p:spPr>
        <p:txBody>
          <a:bodyPr>
            <a:normAutofit/>
          </a:bodyPr>
          <a:lstStyle/>
          <a:p>
            <a:pPr algn="ctr"/>
            <a:r>
              <a:rPr lang="en-US" sz="5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Did we…?</a:t>
            </a:r>
            <a:endParaRPr lang="ru-RU" sz="5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00138" y="1357746"/>
            <a:ext cx="10329862" cy="4987636"/>
          </a:xfrm>
        </p:spPr>
        <p:txBody>
          <a:bodyPr>
            <a:normAutofit lnSpcReduction="10000"/>
          </a:bodyPr>
          <a:lstStyle/>
          <a:p>
            <a:r>
              <a:rPr lang="en-US" sz="5200" dirty="0" smtClean="0"/>
              <a:t> </a:t>
            </a:r>
            <a:r>
              <a:rPr lang="en-US" sz="5200" b="1" dirty="0" smtClean="0"/>
              <a:t>learn the </a:t>
            </a:r>
            <a:r>
              <a:rPr lang="en-US" sz="5200" b="1" dirty="0" smtClean="0"/>
              <a:t>places of visit in </a:t>
            </a:r>
            <a:r>
              <a:rPr lang="en-US" sz="5200" b="1" dirty="0" smtClean="0"/>
              <a:t>Russia</a:t>
            </a:r>
          </a:p>
          <a:p>
            <a:pPr marL="0" indent="0">
              <a:buNone/>
            </a:pPr>
            <a:endParaRPr lang="en-US" sz="3900" dirty="0" smtClean="0"/>
          </a:p>
          <a:p>
            <a:r>
              <a:rPr lang="en-US" sz="3900" b="1" dirty="0" smtClean="0"/>
              <a:t>Learn </a:t>
            </a:r>
            <a:r>
              <a:rPr lang="en-US" sz="3900" b="1" dirty="0" smtClean="0"/>
              <a:t>(the words)</a:t>
            </a:r>
            <a:endParaRPr lang="en-US" sz="3900" b="1" dirty="0" smtClean="0"/>
          </a:p>
          <a:p>
            <a:r>
              <a:rPr lang="en-US" sz="3900" b="1" dirty="0" smtClean="0"/>
              <a:t>Read </a:t>
            </a:r>
            <a:r>
              <a:rPr lang="en-US" sz="3900" b="1" dirty="0" smtClean="0"/>
              <a:t>(the texts)</a:t>
            </a:r>
            <a:endParaRPr lang="en-US" sz="3900" b="1" dirty="0" smtClean="0"/>
          </a:p>
          <a:p>
            <a:r>
              <a:rPr lang="en-US" sz="3900" b="1" dirty="0" smtClean="0"/>
              <a:t>Write </a:t>
            </a:r>
            <a:r>
              <a:rPr lang="en-US" sz="3900" b="1" dirty="0" smtClean="0"/>
              <a:t>(short texts)</a:t>
            </a:r>
          </a:p>
          <a:p>
            <a:r>
              <a:rPr lang="en-US" sz="3900" b="1" dirty="0" smtClean="0"/>
              <a:t>Speak English</a:t>
            </a:r>
          </a:p>
          <a:p>
            <a:r>
              <a:rPr lang="en-US" sz="3900" b="1" dirty="0" smtClean="0"/>
              <a:t>Do our best</a:t>
            </a:r>
            <a:endParaRPr lang="en-US" sz="3900" b="1" dirty="0" smtClean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64115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24692"/>
            <a:ext cx="8846127" cy="1072740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rgbClr val="7030A0"/>
                </a:solidFill>
              </a:rPr>
              <a:t>Homework</a:t>
            </a:r>
            <a:endParaRPr lang="ru-RU" b="1" dirty="0">
              <a:solidFill>
                <a:srgbClr val="7030A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46364" y="2757052"/>
            <a:ext cx="4308764" cy="3906983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dirty="0" smtClean="0"/>
              <a:t>  </a:t>
            </a:r>
            <a:r>
              <a:rPr lang="en-US" b="1" dirty="0" smtClean="0">
                <a:solidFill>
                  <a:schemeClr val="tx1"/>
                </a:solidFill>
              </a:rPr>
              <a:t>Hello </a:t>
            </a:r>
            <a:r>
              <a:rPr lang="en-US" b="1" dirty="0">
                <a:solidFill>
                  <a:schemeClr val="tx1"/>
                </a:solidFill>
              </a:rPr>
              <a:t>my friend, I am writing to you from Russia, and I know you will come soon. You probably want to see the most popular places in Russia? I can advise you to visit ___________ in ________.</a:t>
            </a:r>
            <a:endParaRPr lang="ru-RU" b="1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b="1" dirty="0" smtClean="0">
                <a:solidFill>
                  <a:schemeClr val="tx1"/>
                </a:solidFill>
              </a:rPr>
              <a:t>________________________</a:t>
            </a:r>
          </a:p>
          <a:p>
            <a:pPr marL="0" indent="0">
              <a:buNone/>
            </a:pPr>
            <a:r>
              <a:rPr lang="en-US" b="1" dirty="0" smtClean="0">
                <a:solidFill>
                  <a:schemeClr val="tx1"/>
                </a:solidFill>
              </a:rPr>
              <a:t>________________________</a:t>
            </a:r>
          </a:p>
          <a:p>
            <a:pPr marL="0" indent="0">
              <a:buNone/>
            </a:pPr>
            <a:r>
              <a:rPr lang="en-US" b="1" dirty="0" smtClean="0">
                <a:solidFill>
                  <a:schemeClr val="tx1"/>
                </a:solidFill>
              </a:rPr>
              <a:t>________________________</a:t>
            </a:r>
            <a:endParaRPr lang="ru-RU" b="1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b="1" dirty="0">
                <a:solidFill>
                  <a:schemeClr val="tx1"/>
                </a:solidFill>
              </a:rPr>
              <a:t>Write back soon.</a:t>
            </a:r>
            <a:endParaRPr lang="ru-RU" b="1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b="1" dirty="0">
                <a:solidFill>
                  <a:schemeClr val="tx1"/>
                </a:solidFill>
              </a:rPr>
              <a:t>All the best, </a:t>
            </a:r>
            <a:endParaRPr lang="ru-RU" b="1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b="1" dirty="0">
                <a:solidFill>
                  <a:schemeClr val="tx1"/>
                </a:solidFill>
              </a:rPr>
              <a:t>(your name)_______. </a:t>
            </a:r>
            <a:endParaRPr lang="ru-RU" b="1" dirty="0">
              <a:solidFill>
                <a:schemeClr val="tx1"/>
              </a:solidFill>
            </a:endParaRPr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539643" y="2434946"/>
            <a:ext cx="254923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/>
              <a:t>SB Spotlight on Russia, p.5 (read the text and answer the questions)</a:t>
            </a:r>
            <a:endParaRPr lang="en-US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3113" y="1648691"/>
            <a:ext cx="3917214" cy="4890654"/>
          </a:xfrm>
          <a:prstGeom prst="rect">
            <a:avLst/>
          </a:prstGeom>
        </p:spPr>
      </p:pic>
      <p:sp>
        <p:nvSpPr>
          <p:cNvPr id="10" name="Стрелка вправо 9"/>
          <p:cNvSpPr/>
          <p:nvPr/>
        </p:nvSpPr>
        <p:spPr>
          <a:xfrm rot="9046432">
            <a:off x="2563518" y="1286407"/>
            <a:ext cx="1661113" cy="30893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трелка вправо 10"/>
          <p:cNvSpPr/>
          <p:nvPr/>
        </p:nvSpPr>
        <p:spPr>
          <a:xfrm rot="2519509">
            <a:off x="6075649" y="1354633"/>
            <a:ext cx="1477225" cy="31203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1872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731818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rgbClr val="7030A0"/>
                </a:solidFill>
              </a:rPr>
              <a:t>FILL IN YOUR CHECK LISTS!</a:t>
            </a:r>
            <a:endParaRPr lang="ru-RU" b="1" dirty="0">
              <a:solidFill>
                <a:srgbClr val="7030A0"/>
              </a:solidFill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1289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2540924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7030A0"/>
                </a:solidFill>
                <a:latin typeface="Corbel" panose="020B0503020204020204" pitchFamily="34" charset="0"/>
              </a:rPr>
              <a:t>Thanks for your work! </a:t>
            </a:r>
            <a:endParaRPr lang="ru-RU" b="1" dirty="0">
              <a:solidFill>
                <a:srgbClr val="7030A0"/>
              </a:solidFill>
              <a:latin typeface="Corbel" panose="020B0503020204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43000" y="3117272"/>
            <a:ext cx="9872871" cy="2978727"/>
          </a:xfrm>
        </p:spPr>
        <p:txBody>
          <a:bodyPr/>
          <a:lstStyle/>
          <a:p>
            <a:pPr marL="0" indent="0" algn="ctr">
              <a:buNone/>
            </a:pPr>
            <a:r>
              <a:rPr lang="en-US" sz="4000" b="1" dirty="0">
                <a:solidFill>
                  <a:srgbClr val="7030A0"/>
                </a:solidFill>
              </a:rPr>
              <a:t>Good bye! </a:t>
            </a:r>
            <a:endParaRPr lang="ru-RU" sz="4000" b="1" dirty="0">
              <a:solidFill>
                <a:srgbClr val="7030A0"/>
              </a:solidFill>
            </a:endParaRP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45848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165" y="263236"/>
            <a:ext cx="10778836" cy="6359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289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36" y="0"/>
            <a:ext cx="12081164" cy="6789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609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ТАЙМЕР ⏰ на 2 минуты со звуком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end="20587.450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2837" y="284018"/>
            <a:ext cx="10723418" cy="5701146"/>
          </a:xfrm>
        </p:spPr>
      </p:pic>
    </p:spTree>
    <p:extLst>
      <p:ext uri="{BB962C8B-B14F-4D97-AF65-F5344CB8AC3E}">
        <p14:creationId xmlns:p14="http://schemas.microsoft.com/office/powerpoint/2010/main" val="746855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8873" y="141023"/>
            <a:ext cx="11448773" cy="898068"/>
          </a:xfrm>
        </p:spPr>
        <p:txBody>
          <a:bodyPr>
            <a:noAutofit/>
          </a:bodyPr>
          <a:lstStyle/>
          <a:p>
            <a:pPr algn="ctr"/>
            <a:r>
              <a:rPr lang="en-US" b="1" dirty="0" smtClean="0">
                <a:solidFill>
                  <a:srgbClr val="7030A0"/>
                </a:solidFill>
                <a:cs typeface="Times New Roman" panose="02020603050405020304" pitchFamily="18" charset="0"/>
              </a:rPr>
              <a:t>Complete the text with the words after it</a:t>
            </a:r>
            <a:endParaRPr lang="ru-RU" b="1" dirty="0">
              <a:solidFill>
                <a:srgbClr val="7030A0"/>
              </a:solidFill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8873" y="831273"/>
            <a:ext cx="10860533" cy="5541818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3600" dirty="0" smtClean="0"/>
              <a:t>Russia is a                    </a:t>
            </a:r>
            <a:r>
              <a:rPr lang="ru-RU" sz="3600" dirty="0" smtClean="0"/>
              <a:t>     </a:t>
            </a:r>
            <a:r>
              <a:rPr lang="en-US" sz="3600" dirty="0" smtClean="0"/>
              <a:t> </a:t>
            </a:r>
            <a:r>
              <a:rPr lang="en-US" sz="3600" dirty="0" smtClean="0"/>
              <a:t>and beautiful country. </a:t>
            </a:r>
            <a:endParaRPr lang="ru-RU" sz="3600" dirty="0" smtClean="0"/>
          </a:p>
          <a:p>
            <a:pPr marL="0" indent="0">
              <a:lnSpc>
                <a:spcPct val="150000"/>
              </a:lnSpc>
              <a:buNone/>
            </a:pPr>
            <a:r>
              <a:rPr lang="en-US" sz="3600" dirty="0" smtClean="0"/>
              <a:t>In the South there are                      </a:t>
            </a:r>
            <a:r>
              <a:rPr lang="ru-RU" sz="3600" dirty="0" smtClean="0"/>
              <a:t>       </a:t>
            </a:r>
            <a:r>
              <a:rPr lang="en-US" sz="3600" dirty="0" smtClean="0"/>
              <a:t>and </a:t>
            </a:r>
            <a:r>
              <a:rPr lang="en-US" sz="3600" dirty="0" smtClean="0"/>
              <a:t>rivers,                       is in the North.</a:t>
            </a:r>
            <a:r>
              <a:rPr lang="ru-RU" sz="3600" dirty="0" smtClean="0"/>
              <a:t>                    </a:t>
            </a:r>
            <a:r>
              <a:rPr lang="ru-RU" sz="3600" dirty="0" smtClean="0"/>
              <a:t>     </a:t>
            </a:r>
            <a:r>
              <a:rPr lang="en-US" sz="3600" dirty="0" smtClean="0"/>
              <a:t>come to Russia to visit Moscow and to enjoy our wonderful </a:t>
            </a:r>
            <a:r>
              <a:rPr lang="ru-RU" sz="3600" dirty="0" smtClean="0"/>
              <a:t>   </a:t>
            </a:r>
            <a:r>
              <a:rPr lang="en-US" sz="3600" dirty="0" smtClean="0"/>
              <a:t>                </a:t>
            </a:r>
            <a:r>
              <a:rPr lang="ru-RU" sz="3600" dirty="0" smtClean="0"/>
              <a:t>     </a:t>
            </a:r>
            <a:r>
              <a:rPr lang="en-US" sz="3600" dirty="0" smtClean="0"/>
              <a:t>.</a:t>
            </a:r>
            <a:r>
              <a:rPr lang="ru-RU" sz="3600" dirty="0" smtClean="0"/>
              <a:t> </a:t>
            </a:r>
            <a:endParaRPr lang="ru-RU" sz="3600" dirty="0" smtClean="0"/>
          </a:p>
          <a:p>
            <a:pPr marL="0" indent="0">
              <a:lnSpc>
                <a:spcPct val="150000"/>
              </a:lnSpc>
              <a:buNone/>
            </a:pPr>
            <a:r>
              <a:rPr lang="en-US" sz="3600" dirty="0" smtClean="0"/>
              <a:t>Russia is a great place to                    </a:t>
            </a:r>
            <a:r>
              <a:rPr lang="ru-RU" sz="3600" dirty="0" smtClean="0"/>
              <a:t>      , </a:t>
            </a:r>
            <a:r>
              <a:rPr lang="en-US" sz="3600" dirty="0" smtClean="0"/>
              <a:t>but also to visit.</a:t>
            </a:r>
          </a:p>
          <a:p>
            <a:pPr marL="0" indent="0">
              <a:lnSpc>
                <a:spcPct val="150000"/>
              </a:lnSpc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976" y="5449268"/>
            <a:ext cx="1850173" cy="69964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6159" y="5429634"/>
            <a:ext cx="1794414" cy="69258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1583" y="5429634"/>
            <a:ext cx="1868357" cy="69258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4270" y="5448551"/>
            <a:ext cx="1940195" cy="70107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8795" y="5422753"/>
            <a:ext cx="1724183" cy="68372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8584" y="5422753"/>
            <a:ext cx="1889062" cy="706344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2964871" y="941202"/>
            <a:ext cx="1773382" cy="60777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5148246" y="1882217"/>
            <a:ext cx="2054641" cy="63939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9647931" y="1898025"/>
            <a:ext cx="1891475" cy="60777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3770593" y="2717072"/>
            <a:ext cx="1935319" cy="64009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7740817" y="3602182"/>
            <a:ext cx="1907114" cy="58860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5569528" y="4592977"/>
            <a:ext cx="2028176" cy="60777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2336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7.40741E-7 L -0.43555 -0.6627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784" y="-33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1.85185E-6 L 0.41953 -0.52847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977" y="-264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3.7037E-7 L 0.61758 -0.52708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872" y="-263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281 -0.03287 L -0.52852 -0.40162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573" y="-184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21 -0.00556 L 0.29661 -0.27639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714" y="-13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1.85185E-6 L -0.0487 -0.14051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35" y="-70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3000" y="249382"/>
            <a:ext cx="9875520" cy="1163782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rgbClr val="7030A0"/>
                </a:solidFill>
              </a:rPr>
              <a:t>COLLECT THE PUZZLES!</a:t>
            </a:r>
            <a:endParaRPr lang="ru-RU" b="1" dirty="0">
              <a:solidFill>
                <a:srgbClr val="7030A0"/>
              </a:solidFill>
            </a:endParaRPr>
          </a:p>
        </p:txBody>
      </p:sp>
      <p:pic>
        <p:nvPicPr>
          <p:cNvPr id="6" name="ТАЙМЕР ⏰ на 2 минуты со звуком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20587.450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79417" y="1351035"/>
            <a:ext cx="9134787" cy="4856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8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C:\Users\AnnA\Desktop\Russia\2024-04-07_00-05-16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336" y="331045"/>
            <a:ext cx="2971175" cy="21058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 descr="C:\Users\AnnA\Desktop\Russia\2024-04-07_00-05-42.pn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567" y="2641688"/>
            <a:ext cx="2997200" cy="19221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Рисунок 11" descr="C:\Users\AnnA\Desktop\Russia\508220-spas-na-krovi-35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8417" y="333079"/>
            <a:ext cx="3041333" cy="21038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Рисунок 12" descr="C:\Users\AnnA\Desktop\Анна С\ПГ\ПГ 2024\ТО\Урок\Russia\2024-04-07_00-06-13.png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8417" y="2638055"/>
            <a:ext cx="3041333" cy="19258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Объект 13" descr="C:\Users\AnnA\Desktop\Анна С\ПГ\ПГ 2024\ТО\Урок\Russia\2024-04-07_00-04-40.png"/>
          <p:cNvPicPr>
            <a:picLocks noGrp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08417" y="4757152"/>
            <a:ext cx="3085466" cy="1843496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Прямоугольник 14"/>
          <p:cNvSpPr/>
          <p:nvPr/>
        </p:nvSpPr>
        <p:spPr>
          <a:xfrm>
            <a:off x="3434451" y="236691"/>
            <a:ext cx="220502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3200" b="1" dirty="0" smtClean="0"/>
              <a:t>Red Square </a:t>
            </a:r>
            <a:endParaRPr lang="ru-RU" sz="3200" b="1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3281467" y="2638054"/>
            <a:ext cx="252695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3200" b="1" dirty="0" smtClean="0"/>
              <a:t>Saint Basil's </a:t>
            </a:r>
          </a:p>
          <a:p>
            <a:pPr algn="ctr"/>
            <a:r>
              <a:rPr lang="de-DE" sz="3200" b="1" dirty="0" smtClean="0"/>
              <a:t>Cathedral </a:t>
            </a:r>
            <a:endParaRPr lang="ru-RU" sz="3200" b="1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3178517" y="4732493"/>
            <a:ext cx="271766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/>
              <a:t>The Cathedral </a:t>
            </a:r>
            <a:endParaRPr lang="en-US" sz="3200" b="1" dirty="0" smtClean="0"/>
          </a:p>
          <a:p>
            <a:pPr algn="ctr"/>
            <a:r>
              <a:rPr lang="en-US" sz="3200" b="1" dirty="0" smtClean="0"/>
              <a:t>of </a:t>
            </a:r>
            <a:r>
              <a:rPr lang="en-US" sz="3200" b="1" dirty="0"/>
              <a:t>Christ the </a:t>
            </a:r>
            <a:endParaRPr lang="en-US" sz="3200" b="1" dirty="0" smtClean="0"/>
          </a:p>
          <a:p>
            <a:pPr algn="ctr"/>
            <a:r>
              <a:rPr lang="en-US" sz="3200" b="1" dirty="0" smtClean="0"/>
              <a:t>Saviour</a:t>
            </a:r>
            <a:endParaRPr lang="ru-RU" sz="3200" b="1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9183884" y="2716450"/>
            <a:ext cx="2784288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de-DE" sz="3200" b="1" dirty="0" smtClean="0"/>
              <a:t>The Hermitage </a:t>
            </a:r>
          </a:p>
          <a:p>
            <a:pPr algn="ctr"/>
            <a:r>
              <a:rPr lang="de-DE" sz="3200" b="1" dirty="0" smtClean="0"/>
              <a:t>Museum </a:t>
            </a:r>
            <a:endParaRPr lang="ru-RU" sz="3200" b="1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9158587" y="4957259"/>
            <a:ext cx="2440476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de-DE" sz="3200" b="1" dirty="0" smtClean="0"/>
              <a:t>The Moscow </a:t>
            </a:r>
          </a:p>
          <a:p>
            <a:pPr algn="ctr"/>
            <a:r>
              <a:rPr lang="de-DE" sz="3200" b="1" dirty="0" smtClean="0"/>
              <a:t>Kremlin </a:t>
            </a:r>
            <a:endParaRPr lang="ru-RU" sz="3200" b="1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8981648" y="272401"/>
            <a:ext cx="299082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/>
              <a:t>The Church </a:t>
            </a:r>
            <a:r>
              <a:rPr lang="en-US" sz="3200" b="1" dirty="0" smtClean="0"/>
              <a:t>of </a:t>
            </a:r>
            <a:endParaRPr lang="en-US" sz="3200" b="1" dirty="0" smtClean="0"/>
          </a:p>
          <a:p>
            <a:pPr algn="ctr"/>
            <a:r>
              <a:rPr lang="en-US" sz="3200" b="1" dirty="0" smtClean="0"/>
              <a:t>the Saviour </a:t>
            </a:r>
            <a:r>
              <a:rPr lang="en-US" sz="3200" b="1" dirty="0" smtClean="0"/>
              <a:t>on </a:t>
            </a:r>
            <a:endParaRPr lang="ru-RU" sz="3200" b="1" dirty="0" smtClean="0"/>
          </a:p>
          <a:p>
            <a:pPr algn="ctr"/>
            <a:r>
              <a:rPr lang="en-US" sz="3200" b="1" dirty="0" smtClean="0"/>
              <a:t>Spilled Blood</a:t>
            </a:r>
            <a:endParaRPr lang="ru-RU" sz="3200" b="1" dirty="0"/>
          </a:p>
        </p:txBody>
      </p:sp>
      <p:pic>
        <p:nvPicPr>
          <p:cNvPr id="21" name="Рисунок 20" descr="C:\Users\AnnA\Desktop\Анна С\ПГ\ПГ 2024\ТО\Урок\Russia\65e4c74b2ffb31b4a7973aa0e1fdd54e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868" y="4768608"/>
            <a:ext cx="2988599" cy="181166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12306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  <p:bldP spid="19" grpId="0"/>
      <p:bldP spid="2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382" y="193964"/>
            <a:ext cx="11707091" cy="6428509"/>
          </a:xfrm>
          <a:prstGeom prst="rect">
            <a:avLst/>
          </a:prstGeom>
        </p:spPr>
      </p:pic>
      <p:sp>
        <p:nvSpPr>
          <p:cNvPr id="2" name="Скругленный прямоугольник 1"/>
          <p:cNvSpPr/>
          <p:nvPr/>
        </p:nvSpPr>
        <p:spPr>
          <a:xfrm>
            <a:off x="5915891" y="771524"/>
            <a:ext cx="5860473" cy="332898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u="sng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PLACES OF INTEREST  </a:t>
            </a:r>
            <a:endParaRPr lang="en-US" sz="5400" b="1" u="sng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5400" b="1" u="sng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</a:t>
            </a:r>
            <a:r>
              <a:rPr lang="en-US" sz="5400" b="1" u="sng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RUSSIA</a:t>
            </a:r>
            <a:endParaRPr lang="ru-RU" sz="5400" b="1" u="sng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0896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739833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Our aim is: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15635" y="1357746"/>
            <a:ext cx="11457709" cy="5357380"/>
          </a:xfrm>
        </p:spPr>
        <p:txBody>
          <a:bodyPr>
            <a:normAutofit fontScale="70000" lnSpcReduction="20000"/>
          </a:bodyPr>
          <a:lstStyle/>
          <a:p>
            <a:r>
              <a:rPr lang="en-US" sz="6300" b="1" dirty="0"/>
              <a:t>t</a:t>
            </a:r>
            <a:r>
              <a:rPr lang="en-US" sz="6300" b="1" dirty="0" smtClean="0"/>
              <a:t>o </a:t>
            </a:r>
            <a:r>
              <a:rPr lang="en-US" sz="6300" b="1" dirty="0" smtClean="0"/>
              <a:t>learn the </a:t>
            </a:r>
            <a:r>
              <a:rPr lang="en-US" sz="6300" b="1" dirty="0" smtClean="0"/>
              <a:t>places to visit </a:t>
            </a:r>
            <a:r>
              <a:rPr lang="en-US" sz="6300" b="1" dirty="0" smtClean="0"/>
              <a:t>in Russia</a:t>
            </a:r>
          </a:p>
          <a:p>
            <a:pPr marL="0" indent="0">
              <a:buNone/>
            </a:pPr>
            <a:endParaRPr lang="en-US" sz="5200" b="1" dirty="0" smtClean="0"/>
          </a:p>
          <a:p>
            <a:pPr marL="0" indent="0">
              <a:buNone/>
            </a:pPr>
            <a:r>
              <a:rPr lang="en-US" sz="5700" b="1" dirty="0">
                <a:solidFill>
                  <a:srgbClr val="002060"/>
                </a:solidFill>
              </a:rPr>
              <a:t>We </a:t>
            </a:r>
            <a:r>
              <a:rPr lang="en-US" sz="5700" b="1" dirty="0" smtClean="0">
                <a:solidFill>
                  <a:srgbClr val="002060"/>
                </a:solidFill>
              </a:rPr>
              <a:t>will:</a:t>
            </a:r>
          </a:p>
          <a:p>
            <a:r>
              <a:rPr lang="en-US" sz="5100" dirty="0" smtClean="0"/>
              <a:t>Learn </a:t>
            </a:r>
            <a:r>
              <a:rPr lang="en-US" sz="5100" dirty="0" smtClean="0"/>
              <a:t>(the words)</a:t>
            </a:r>
            <a:endParaRPr lang="en-US" sz="5100" dirty="0" smtClean="0"/>
          </a:p>
          <a:p>
            <a:r>
              <a:rPr lang="en-US" sz="5100" dirty="0" smtClean="0"/>
              <a:t>Read </a:t>
            </a:r>
            <a:r>
              <a:rPr lang="en-US" sz="5100" dirty="0" smtClean="0"/>
              <a:t>(the texts)</a:t>
            </a:r>
            <a:endParaRPr lang="en-US" sz="5100" dirty="0" smtClean="0"/>
          </a:p>
          <a:p>
            <a:r>
              <a:rPr lang="en-US" sz="5100" dirty="0" smtClean="0"/>
              <a:t>Write </a:t>
            </a:r>
            <a:r>
              <a:rPr lang="en-US" sz="5100" dirty="0" smtClean="0"/>
              <a:t>(short texts)</a:t>
            </a:r>
          </a:p>
          <a:p>
            <a:r>
              <a:rPr lang="en-US" sz="5100" dirty="0" smtClean="0"/>
              <a:t>Speak English</a:t>
            </a:r>
            <a:endParaRPr lang="en-US" sz="5100" dirty="0" smtClean="0"/>
          </a:p>
          <a:p>
            <a:endParaRPr lang="en-US" dirty="0" smtClean="0"/>
          </a:p>
          <a:p>
            <a:endParaRPr lang="en-US" dirty="0" smtClean="0"/>
          </a:p>
          <a:p>
            <a:pPr marL="0" indent="0" algn="ctr">
              <a:buNone/>
            </a:pPr>
            <a:r>
              <a:rPr lang="en-US" sz="5700" dirty="0" smtClean="0">
                <a:solidFill>
                  <a:srgbClr val="002060"/>
                </a:solidFill>
                <a:latin typeface="Corbel" panose="020B0503020204020204" pitchFamily="34" charset="0"/>
              </a:rPr>
              <a:t>Good luck and do your best!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72929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Базис">
  <a:themeElements>
    <a:clrScheme name="Базис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Базис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Базис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Базис</Template>
  <TotalTime>5690</TotalTime>
  <Words>331</Words>
  <Application>Microsoft Office PowerPoint</Application>
  <PresentationFormat>Широкоэкранный</PresentationFormat>
  <Paragraphs>88</Paragraphs>
  <Slides>16</Slides>
  <Notes>9</Notes>
  <HiddenSlides>0</HiddenSlides>
  <MMClips>4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0" baseType="lpstr">
      <vt:lpstr>Calibri</vt:lpstr>
      <vt:lpstr>Corbel</vt:lpstr>
      <vt:lpstr>Times New Roman</vt:lpstr>
      <vt:lpstr>Базис</vt:lpstr>
      <vt:lpstr>Презентация PowerPoint</vt:lpstr>
      <vt:lpstr>Презентация PowerPoint</vt:lpstr>
      <vt:lpstr>Презентация PowerPoint</vt:lpstr>
      <vt:lpstr>Презентация PowerPoint</vt:lpstr>
      <vt:lpstr>Complete the text with the words after it</vt:lpstr>
      <vt:lpstr>COLLECT THE PUZZLES!</vt:lpstr>
      <vt:lpstr>Презентация PowerPoint</vt:lpstr>
      <vt:lpstr>Презентация PowerPoint</vt:lpstr>
      <vt:lpstr>Our aim is:</vt:lpstr>
      <vt:lpstr>VOCABULARY</vt:lpstr>
      <vt:lpstr>Work in pairs</vt:lpstr>
      <vt:lpstr>Tell to another pair about  the place to visit you have</vt:lpstr>
      <vt:lpstr>Did we…?</vt:lpstr>
      <vt:lpstr>Homework</vt:lpstr>
      <vt:lpstr>FILL IN YOUR CHECK LISTS!</vt:lpstr>
      <vt:lpstr>Thanks for your work!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HELLO, DEAR STUDENTS!</dc:title>
  <dc:creator>AnnA</dc:creator>
  <cp:lastModifiedBy>AnnA</cp:lastModifiedBy>
  <cp:revision>63</cp:revision>
  <cp:lastPrinted>2024-04-11T19:53:49Z</cp:lastPrinted>
  <dcterms:created xsi:type="dcterms:W3CDTF">2024-04-10T05:13:12Z</dcterms:created>
  <dcterms:modified xsi:type="dcterms:W3CDTF">2024-04-18T17:48:29Z</dcterms:modified>
</cp:coreProperties>
</file>