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7"/>
    <p:restoredTop sz="94066"/>
  </p:normalViewPr>
  <p:slideViewPr>
    <p:cSldViewPr snapToGrid="0" snapToObjects="1">
      <p:cViewPr varScale="1">
        <p:scale>
          <a:sx n="74" d="100"/>
          <a:sy n="74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video/21-byt-i-obychai-nasielieniia-rossii-v-piervoi-polovinie-xix-vieka.html" TargetMode="External"/><Relationship Id="rId2" Type="http://schemas.openxmlformats.org/officeDocument/2006/relationships/hyperlink" Target="https://interneturok.ru/istoriya-rossii/8-klass/rossiya-v-pervoy-polovine-xix-veka/byt-i-obychai?second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znanii.com/a/123419/byt-i-obychai-xix-ve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Быт </a:t>
            </a:r>
            <a:r>
              <a:rPr lang="ru-RU" dirty="0" smtClean="0"/>
              <a:t> </a:t>
            </a:r>
            <a:r>
              <a:rPr lang="ru-RU" dirty="0" smtClean="0"/>
              <a:t>России в первой половине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Морозовой Марии Сергеевны, 8 Б класс</a:t>
            </a:r>
          </a:p>
          <a:p>
            <a:r>
              <a:rPr lang="ru-RU" dirty="0" smtClean="0"/>
              <a:t>Преподаватель: </a:t>
            </a:r>
            <a:r>
              <a:rPr lang="ru-RU" dirty="0" err="1" smtClean="0"/>
              <a:t>Кузякова</a:t>
            </a:r>
            <a:r>
              <a:rPr lang="ru-RU" dirty="0" smtClean="0"/>
              <a:t> Галина Валерьевна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Обычаи и досуг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2152" y="1450428"/>
            <a:ext cx="5780689" cy="50029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Общими для всего населения являлись лишь церковные праздники с их едиными для каждого обрядами и традициями</a:t>
            </a:r>
            <a:r>
              <a:rPr lang="ru-RU" dirty="0" smtClean="0"/>
              <a:t>.</a:t>
            </a:r>
          </a:p>
          <a:p>
            <a:r>
              <a:rPr lang="ru-RU" dirty="0"/>
              <a:t>К церковным праздникам обычно приурочивались ярмарки, сопровождающиеся гуляньями, увеселениями, хоровым пением и хороводами</a:t>
            </a:r>
            <a:r>
              <a:rPr lang="ru-RU" dirty="0" smtClean="0"/>
              <a:t>.</a:t>
            </a:r>
          </a:p>
          <a:p>
            <a:r>
              <a:rPr lang="ru-RU" dirty="0"/>
              <a:t>Рождественско-новогодний цикл обрядов был связан со Святками. Накануне Рождества и после Нового года </a:t>
            </a:r>
            <a:r>
              <a:rPr lang="ru-RU" dirty="0" smtClean="0"/>
              <a:t>гадали</a:t>
            </a:r>
            <a:r>
              <a:rPr lang="ru-RU" dirty="0"/>
              <a:t>. Главным обрядом на Крещение был крестный ход к проруби за святой водой. Первым весенним праздником являлась Масленица, когда перед </a:t>
            </a:r>
            <a:r>
              <a:rPr lang="ru-RU" dirty="0" smtClean="0"/>
              <a:t>постом </a:t>
            </a:r>
            <a:r>
              <a:rPr lang="ru-RU" dirty="0"/>
              <a:t>следовало вкушать жирную пищу. </a:t>
            </a:r>
            <a:r>
              <a:rPr lang="ru-RU" dirty="0" smtClean="0"/>
              <a:t>Самой </a:t>
            </a:r>
            <a:r>
              <a:rPr lang="ru-RU" dirty="0"/>
              <a:t>любимой забавой населения в эти дни было катание с гор на санках, </a:t>
            </a:r>
            <a:r>
              <a:rPr lang="ru-RU" dirty="0" smtClean="0"/>
              <a:t>салазках. </a:t>
            </a:r>
            <a:r>
              <a:rPr lang="ru-RU" dirty="0"/>
              <a:t>Богатые крестьяне, а также городские купцы и дворяне катались на санях, запряженных тройками. На Пасху были популярны спортивные массовые игры </a:t>
            </a:r>
            <a:r>
              <a:rPr lang="ru-RU" dirty="0" smtClean="0"/>
              <a:t>молодежи, </a:t>
            </a:r>
            <a:r>
              <a:rPr lang="ru-RU" dirty="0"/>
              <a:t>катание на качелях.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9" y="1338727"/>
            <a:ext cx="5777070" cy="46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374" y="0"/>
            <a:ext cx="8911687" cy="1280890"/>
          </a:xfrm>
        </p:spPr>
        <p:txBody>
          <a:bodyPr/>
          <a:lstStyle/>
          <a:p>
            <a:r>
              <a:rPr lang="ru-RU" dirty="0" smtClean="0"/>
              <a:t>Обычаи и досуг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86" y="1280890"/>
            <a:ext cx="6947337" cy="5101925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 в некоторых вещах различия между более и менее обеспеченными семьями прослеживались. </a:t>
            </a:r>
            <a:r>
              <a:rPr lang="ru-RU" dirty="0"/>
              <a:t>Обязательными были, например, рождественские елки для богатой детворы с подарками и представлениями, балы и маскарады для знати, чиновничества. Для бедноты обычным делом в эти дни были народные гулянья, </a:t>
            </a:r>
            <a:r>
              <a:rPr lang="ru-RU" dirty="0" err="1" smtClean="0"/>
              <a:t>колядование</a:t>
            </a:r>
            <a:r>
              <a:rPr lang="ru-RU" dirty="0" smtClean="0"/>
              <a:t>.</a:t>
            </a:r>
          </a:p>
          <a:p>
            <a:r>
              <a:rPr lang="ru-RU" dirty="0"/>
              <a:t>Дворянство проводило дни не только на службе, но и в постоянном общении. В богатых столичных домах ежедневно обед накрывался на 100 человек. А бал или званый вечер мог обойтись хозяину в 50 тыс. рублей</a:t>
            </a:r>
            <a:r>
              <a:rPr lang="ru-RU" dirty="0" smtClean="0"/>
              <a:t>.</a:t>
            </a:r>
          </a:p>
          <a:p>
            <a:r>
              <a:rPr lang="ru-RU" dirty="0"/>
              <a:t>Крестьянство проводило основную часть времени в </a:t>
            </a:r>
            <a:r>
              <a:rPr lang="ru-RU" dirty="0" smtClean="0"/>
              <a:t>труде. Но после того, </a:t>
            </a:r>
            <a:r>
              <a:rPr lang="ru-RU" dirty="0"/>
              <a:t>как Павел </a:t>
            </a:r>
            <a:r>
              <a:rPr lang="ru-RU" dirty="0" err="1"/>
              <a:t>I</a:t>
            </a:r>
            <a:r>
              <a:rPr lang="ru-RU" dirty="0"/>
              <a:t> запретил привлекать крепостных к работам в выходные и праздничные дни, крестьяне стали больше времени в эти дни проводить в совместных гуляньях и праздничных развлечениях.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16" y="1849821"/>
            <a:ext cx="4782521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8494"/>
            <a:ext cx="2968906" cy="4512728"/>
          </a:xfrm>
        </p:spPr>
        <p:txBody>
          <a:bodyPr/>
          <a:lstStyle/>
          <a:p>
            <a:r>
              <a:rPr lang="bg-BG" dirty="0" err="1" smtClean="0"/>
              <a:t>Пер­вая</a:t>
            </a:r>
            <a:r>
              <a:rPr lang="bg-BG" dirty="0" smtClean="0"/>
              <a:t> </a:t>
            </a:r>
            <a:r>
              <a:rPr lang="bg-BG" dirty="0"/>
              <a:t>по­ло­ви­на XIX в. в </a:t>
            </a:r>
            <a:r>
              <a:rPr lang="bg-BG" dirty="0" err="1"/>
              <a:t>Рос­сии</a:t>
            </a:r>
            <a:r>
              <a:rPr lang="bg-BG" dirty="0"/>
              <a:t> </a:t>
            </a:r>
            <a:r>
              <a:rPr lang="bg-BG" dirty="0" smtClean="0"/>
              <a:t>– время</a:t>
            </a:r>
            <a:r>
              <a:rPr lang="bg-BG" dirty="0"/>
              <a:t>, </a:t>
            </a:r>
            <a:r>
              <a:rPr lang="bg-BG" dirty="0" err="1"/>
              <a:t>когда</a:t>
            </a:r>
            <a:r>
              <a:rPr lang="bg-BG" dirty="0"/>
              <a:t> в </a:t>
            </a:r>
            <a:r>
              <a:rPr lang="bg-BG" dirty="0" err="1"/>
              <a:t>жизнь</a:t>
            </a:r>
            <a:r>
              <a:rPr lang="bg-BG" dirty="0"/>
              <a:t> об­ще­ства </a:t>
            </a:r>
            <a:r>
              <a:rPr lang="bg-BG" dirty="0" err="1" smtClean="0"/>
              <a:t>прони­ка­ет</a:t>
            </a:r>
            <a:r>
              <a:rPr lang="bg-BG" dirty="0" smtClean="0"/>
              <a:t> </a:t>
            </a:r>
            <a:r>
              <a:rPr lang="bg-BG" dirty="0" err="1"/>
              <a:t>всё</a:t>
            </a:r>
            <a:r>
              <a:rPr lang="bg-BG" dirty="0"/>
              <a:t> </a:t>
            </a:r>
            <a:r>
              <a:rPr lang="bg-BG" dirty="0" err="1"/>
              <a:t>силь­нее</a:t>
            </a:r>
            <a:r>
              <a:rPr lang="bg-BG" dirty="0"/>
              <a:t> </a:t>
            </a:r>
            <a:r>
              <a:rPr lang="bg-BG" dirty="0" err="1"/>
              <a:t>за­пад­но­ев­ро­пей­ские</a:t>
            </a:r>
            <a:r>
              <a:rPr lang="bg-BG" dirty="0"/>
              <a:t> </a:t>
            </a:r>
            <a:r>
              <a:rPr lang="bg-BG" dirty="0" err="1" smtClean="0"/>
              <a:t>культура</a:t>
            </a:r>
            <a:r>
              <a:rPr lang="bg-BG" dirty="0" smtClean="0"/>
              <a:t>. </a:t>
            </a:r>
            <a:r>
              <a:rPr lang="bg-BG" dirty="0"/>
              <a:t>В то </a:t>
            </a:r>
            <a:r>
              <a:rPr lang="bg-BG" dirty="0" err="1"/>
              <a:t>же</a:t>
            </a:r>
            <a:r>
              <a:rPr lang="bg-BG" dirty="0"/>
              <a:t> время </a:t>
            </a:r>
            <a:r>
              <a:rPr lang="bg-BG" dirty="0" err="1"/>
              <a:t>со­хра­ня­ют­ся</a:t>
            </a:r>
            <a:r>
              <a:rPr lang="bg-BG" dirty="0"/>
              <a:t> и </a:t>
            </a:r>
            <a:r>
              <a:rPr lang="bg-BG" dirty="0" err="1"/>
              <a:t>рус­ские</a:t>
            </a:r>
            <a:r>
              <a:rPr lang="bg-BG" dirty="0"/>
              <a:t> тра­ди­ции и </a:t>
            </a:r>
            <a:r>
              <a:rPr lang="bg-BG" dirty="0" err="1"/>
              <a:t>обы­чаи</a:t>
            </a:r>
            <a:r>
              <a:rPr lang="bg-BG" dirty="0"/>
              <a:t>. </a:t>
            </a:r>
            <a:r>
              <a:rPr lang="bg-BG" dirty="0" err="1"/>
              <a:t>Всё</a:t>
            </a:r>
            <a:r>
              <a:rPr lang="bg-BG" dirty="0"/>
              <a:t> </a:t>
            </a:r>
            <a:r>
              <a:rPr lang="bg-BG" dirty="0" err="1"/>
              <a:t>это</a:t>
            </a:r>
            <a:r>
              <a:rPr lang="bg-BG" dirty="0"/>
              <a:t> </a:t>
            </a:r>
            <a:r>
              <a:rPr lang="bg-BG" dirty="0" err="1"/>
              <a:t>вело</a:t>
            </a:r>
            <a:r>
              <a:rPr lang="bg-BG" dirty="0"/>
              <a:t> </a:t>
            </a:r>
            <a:r>
              <a:rPr lang="bg-BG" dirty="0" err="1"/>
              <a:t>к</a:t>
            </a:r>
            <a:r>
              <a:rPr lang="bg-BG" dirty="0"/>
              <a:t> </a:t>
            </a:r>
            <a:r>
              <a:rPr lang="bg-BG" dirty="0" err="1"/>
              <a:t>со­зда­нию</a:t>
            </a:r>
            <a:r>
              <a:rPr lang="bg-BG" dirty="0"/>
              <a:t> </a:t>
            </a:r>
            <a:r>
              <a:rPr lang="bg-BG" dirty="0" err="1"/>
              <a:t>новой</a:t>
            </a:r>
            <a:r>
              <a:rPr lang="bg-BG" dirty="0"/>
              <a:t> </a:t>
            </a:r>
            <a:r>
              <a:rPr lang="bg-BG" dirty="0" err="1"/>
              <a:t>са­мо­быт­ной</a:t>
            </a:r>
            <a:r>
              <a:rPr lang="bg-BG" dirty="0"/>
              <a:t> </a:t>
            </a:r>
            <a:r>
              <a:rPr lang="bg-BG" dirty="0" err="1" smtClean="0"/>
              <a:t>жизни</a:t>
            </a:r>
            <a:r>
              <a:rPr lang="bg-BG" dirty="0" smtClean="0"/>
              <a:t> </a:t>
            </a:r>
            <a:r>
              <a:rPr lang="bg-BG" dirty="0" err="1"/>
              <a:t>Рос­сий­ской</a:t>
            </a:r>
            <a:r>
              <a:rPr lang="bg-BG" dirty="0"/>
              <a:t> им­пе­рии.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53" y="1743508"/>
            <a:ext cx="59944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interneturok.ru/istoriya-rossii/8-klass/rossiya-v-pervoy-polovine-xix-veka/byt-i-obychai?seconds=0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videouroki.net/video/21-byt-i-obychai-nasielieniia-rossii-v-piervoi-polovinie-xix-vieka.html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mirznanii.com/a/123419/byt-i-obychai-xix-veka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007" y="1376855"/>
            <a:ext cx="4729655" cy="4534367"/>
          </a:xfrm>
        </p:spPr>
        <p:txBody>
          <a:bodyPr/>
          <a:lstStyle/>
          <a:p>
            <a:r>
              <a:rPr lang="ru-RU" dirty="0" smtClean="0"/>
              <a:t>Быт и обычаи в начале </a:t>
            </a:r>
            <a:r>
              <a:rPr lang="en-US" dirty="0" smtClean="0"/>
              <a:t>XIX </a:t>
            </a:r>
            <a:r>
              <a:rPr lang="ru-RU" dirty="0" smtClean="0"/>
              <a:t>века в России напрямую зависели от сословия, к которому принадлежал человек. Общими как для богатых, так и для бедных слоев населения оставались лишь церковные праздники.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21" y="1905000"/>
            <a:ext cx="5302479" cy="2885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4897" y="4966958"/>
            <a:ext cx="45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Масленица в России в </a:t>
            </a:r>
            <a:r>
              <a:rPr lang="en-US" i="1" dirty="0" smtClean="0"/>
              <a:t>XIX </a:t>
            </a:r>
            <a:r>
              <a:rPr lang="ru-RU" i="1" dirty="0" smtClean="0"/>
              <a:t>веке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268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и жилище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007" y="1229710"/>
            <a:ext cx="5108027" cy="56282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Посмотрим</a:t>
            </a:r>
            <a:r>
              <a:rPr lang="ru-RU" dirty="0"/>
              <a:t>, где жили представители разных слоев населения. </a:t>
            </a:r>
            <a:endParaRPr lang="ru-RU" dirty="0" smtClean="0"/>
          </a:p>
          <a:p>
            <a:r>
              <a:rPr lang="ru-RU" dirty="0" smtClean="0"/>
              <a:t>Крестьяне</a:t>
            </a:r>
            <a:r>
              <a:rPr lang="ru-RU" b="1" dirty="0" smtClean="0"/>
              <a:t> </a:t>
            </a:r>
            <a:r>
              <a:rPr lang="ru-RU" dirty="0" smtClean="0"/>
              <a:t>жили </a:t>
            </a:r>
            <a:r>
              <a:rPr lang="ru-RU" dirty="0"/>
              <a:t>в избах из дерева. Основным инструментов для постройки был топор, поэтому и говорили </a:t>
            </a:r>
            <a:r>
              <a:rPr lang="ru-RU" i="1" dirty="0"/>
              <a:t>«срубить дом»</a:t>
            </a:r>
            <a:r>
              <a:rPr lang="ru-RU" dirty="0"/>
              <a:t>. </a:t>
            </a:r>
          </a:p>
          <a:p>
            <a:r>
              <a:rPr lang="ru-RU" dirty="0"/>
              <a:t>Тяжелыми были условия жизни рабочих, они жили в городских казармах, где вдоль коридоров размещались комнаты, с большим количеством кроватей. </a:t>
            </a:r>
          </a:p>
          <a:p>
            <a:r>
              <a:rPr lang="ru-RU" dirty="0" smtClean="0"/>
              <a:t>Дома богатых мещан и купечества </a:t>
            </a:r>
            <a:r>
              <a:rPr lang="ru-RU" dirty="0"/>
              <a:t>были в основном каменными, </a:t>
            </a:r>
            <a:r>
              <a:rPr lang="ru-RU" dirty="0" smtClean="0"/>
              <a:t>однако можно </a:t>
            </a:r>
            <a:r>
              <a:rPr lang="ru-RU" dirty="0"/>
              <a:t>было встретить и такие, у которых нижняя часть была каменной, а верхняя – деревянной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большую популярность приобретали загородные усадьбы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2" y="177040"/>
            <a:ext cx="3717920" cy="2491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58" y="1905000"/>
            <a:ext cx="3378200" cy="271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2" y="4012875"/>
            <a:ext cx="3462478" cy="26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434" y="1692166"/>
            <a:ext cx="4813738" cy="4219056"/>
          </a:xfrm>
        </p:spPr>
        <p:txBody>
          <a:bodyPr/>
          <a:lstStyle/>
          <a:p>
            <a:r>
              <a:rPr lang="ru-RU" dirty="0" smtClean="0"/>
              <a:t>Сословные различия наиболее ярко проявлялись в одежде. Основная масса населения страны продолжала носить те же предметы одежды, что носили их предки. Более обеспеченные люди носили городской костюм, который являлся разновидностью общеевропейского с чертами русского крестьянского костюма. Рассмотрим костюмы трех сословий: крестьянства, купечества и дворянства.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0" y="179295"/>
            <a:ext cx="2621648" cy="359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34" y="1976105"/>
            <a:ext cx="2707125" cy="400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22" y="4045012"/>
            <a:ext cx="3633766" cy="26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крестьян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5" y="1264555"/>
            <a:ext cx="5276193" cy="6472518"/>
          </a:xfrm>
        </p:spPr>
        <p:txBody>
          <a:bodyPr>
            <a:normAutofit/>
          </a:bodyPr>
          <a:lstStyle/>
          <a:p>
            <a:r>
              <a:rPr lang="ru-RU" dirty="0" smtClean="0"/>
              <a:t>Крестьянская одежда практически не изменилась по сравнению с прошлыми годами.</a:t>
            </a:r>
          </a:p>
          <a:p>
            <a:r>
              <a:rPr lang="ru-RU" dirty="0" smtClean="0"/>
              <a:t>Женщины продолжали  носить рубахи</a:t>
            </a:r>
            <a:r>
              <a:rPr lang="ru-RU" dirty="0"/>
              <a:t>, </a:t>
            </a:r>
            <a:r>
              <a:rPr lang="ru-RU" dirty="0" smtClean="0"/>
              <a:t>сарафаны</a:t>
            </a:r>
            <a:r>
              <a:rPr lang="ru-RU" dirty="0"/>
              <a:t> или юбки,  по </a:t>
            </a:r>
            <a:r>
              <a:rPr lang="ru-RU" dirty="0" smtClean="0"/>
              <a:t>праздникам </a:t>
            </a:r>
            <a:r>
              <a:rPr lang="ru-RU" dirty="0"/>
              <a:t>кокошники</a:t>
            </a:r>
            <a:r>
              <a:rPr lang="ru-RU" dirty="0" smtClean="0"/>
              <a:t> </a:t>
            </a:r>
            <a:r>
              <a:rPr lang="ru-RU" dirty="0"/>
              <a:t>или </a:t>
            </a:r>
            <a:r>
              <a:rPr lang="ru-RU" dirty="0" smtClean="0"/>
              <a:t>платки.</a:t>
            </a:r>
          </a:p>
          <a:p>
            <a:r>
              <a:rPr lang="ru-RU" dirty="0" smtClean="0"/>
              <a:t>Мужчины</a:t>
            </a:r>
            <a:r>
              <a:rPr lang="ru-RU" dirty="0"/>
              <a:t> носили рубаху, армяк и порты из грубой ткани. Головным убором для мужчин служили валяная шапка, картуз. Популярными в начале XIX века стали «гречневики» - </a:t>
            </a:r>
            <a:r>
              <a:rPr lang="ru-RU" dirty="0" smtClean="0"/>
              <a:t>головные </a:t>
            </a:r>
            <a:r>
              <a:rPr lang="ru-RU" dirty="0"/>
              <a:t>уборы, напоминающие по форме лепёшку из гречневой муки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мужчины, и женщины летом носили лапти, зимой </a:t>
            </a:r>
            <a:r>
              <a:rPr lang="mr-IN" dirty="0" smtClean="0"/>
              <a:t>–</a:t>
            </a:r>
            <a:r>
              <a:rPr lang="ru-RU" dirty="0" smtClean="0"/>
              <a:t> валенки или сапоги.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71" y="1905000"/>
            <a:ext cx="5672083" cy="39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купцов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4" y="1355834"/>
            <a:ext cx="5843752" cy="47927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 купеческом костюме еще долгое время прослеживались черты крестьянской одежды. Мужчины носили зипуны, кафтаны. Позже появились </a:t>
            </a:r>
            <a:r>
              <a:rPr lang="ru-RU" dirty="0" smtClean="0"/>
              <a:t>сюртуки. </a:t>
            </a:r>
            <a:r>
              <a:rPr lang="ru-RU" dirty="0"/>
              <a:t>На ногах мужчины носили </a:t>
            </a:r>
            <a:r>
              <a:rPr lang="ru-RU" dirty="0" smtClean="0"/>
              <a:t>сапоги</a:t>
            </a:r>
            <a:r>
              <a:rPr lang="ru-RU" dirty="0"/>
              <a:t>. </a:t>
            </a:r>
            <a:r>
              <a:rPr lang="ru-RU" dirty="0" smtClean="0"/>
              <a:t>Зимой носили</a:t>
            </a:r>
            <a:r>
              <a:rPr lang="ru-RU" dirty="0"/>
              <a:t> шубы</a:t>
            </a:r>
            <a:r>
              <a:rPr lang="ru-RU" dirty="0" smtClean="0"/>
              <a:t>, меховые шапки.</a:t>
            </a:r>
            <a:r>
              <a:rPr lang="ru-RU" dirty="0"/>
              <a:t> </a:t>
            </a:r>
          </a:p>
          <a:p>
            <a:r>
              <a:rPr lang="ru-RU" dirty="0"/>
              <a:t>Интерес вызывает одежда купчих. Своей безвкусицей она вызывала смех у всех слоев населения. </a:t>
            </a:r>
            <a:r>
              <a:rPr lang="ru-RU" dirty="0" smtClean="0"/>
              <a:t>Женщины, сравнительно недавно разбогатевшие, хотели </a:t>
            </a:r>
            <a:r>
              <a:rPr lang="ru-RU" dirty="0"/>
              <a:t>похвастаться богатством. Поэтому платья они украшали различными бантами, пестрыми цветами, делая </a:t>
            </a:r>
            <a:r>
              <a:rPr lang="ru-RU" dirty="0" smtClean="0"/>
              <a:t>их </a:t>
            </a:r>
            <a:r>
              <a:rPr lang="ru-RU" dirty="0"/>
              <a:t>максимально </a:t>
            </a:r>
            <a:r>
              <a:rPr lang="ru-RU" dirty="0" smtClean="0"/>
              <a:t>яркими. Также купчихи надевали огромное количество украшений. Неизменным </a:t>
            </a:r>
            <a:r>
              <a:rPr lang="ru-RU" dirty="0"/>
              <a:t>атрибутом купчих была шаль или цветной </a:t>
            </a:r>
            <a:r>
              <a:rPr lang="ru-RU" dirty="0" smtClean="0"/>
              <a:t>платок, которые добавляли образу еще большей комичности.</a:t>
            </a:r>
            <a:endParaRPr lang="ru-RU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24" y="310055"/>
            <a:ext cx="2641768" cy="318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08" y="2439126"/>
            <a:ext cx="2859968" cy="37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дворянского сословия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4" y="1345324"/>
            <a:ext cx="8145517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Наиболее разнообразной и красивой была дворянская мода. Женские платья шились из тонких </a:t>
            </a:r>
            <a:r>
              <a:rPr lang="ru-RU" dirty="0" smtClean="0"/>
              <a:t>тканей. </a:t>
            </a:r>
            <a:r>
              <a:rPr lang="ru-RU" dirty="0"/>
              <a:t>Это было очень красиво, но не соответствовало климату России. </a:t>
            </a:r>
            <a:r>
              <a:rPr lang="ru-RU" dirty="0" smtClean="0"/>
              <a:t>В </a:t>
            </a:r>
            <a:r>
              <a:rPr lang="ru-RU" dirty="0"/>
              <a:t>XIX веке стали популярны рединготы </a:t>
            </a:r>
            <a:r>
              <a:rPr lang="ru-RU" dirty="0" smtClean="0"/>
              <a:t>– верхняя </a:t>
            </a:r>
            <a:r>
              <a:rPr lang="ru-RU" dirty="0"/>
              <a:t>одежда, по форме напоминающая платье. Зимой оно подбивалось мехом. </a:t>
            </a:r>
            <a:r>
              <a:rPr lang="ru-RU" dirty="0" smtClean="0"/>
              <a:t>Низ </a:t>
            </a:r>
            <a:r>
              <a:rPr lang="ru-RU" dirty="0"/>
              <a:t>платья украшали вышивкой, цветами, оборками. </a:t>
            </a:r>
            <a:r>
              <a:rPr lang="ru-RU" dirty="0" smtClean="0"/>
              <a:t>Глубокое декольте, которое было тогда в моде, </a:t>
            </a:r>
            <a:r>
              <a:rPr lang="ru-RU" dirty="0"/>
              <a:t>дамы прикрывали шемизеткой. </a:t>
            </a:r>
            <a:r>
              <a:rPr lang="ru-RU" dirty="0" smtClean="0"/>
              <a:t>Завершить </a:t>
            </a:r>
            <a:r>
              <a:rPr lang="ru-RU" dirty="0"/>
              <a:t>образ помогали самые различные украшения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Мужская одежда также отличалась своей утонченностью. </a:t>
            </a:r>
            <a:r>
              <a:rPr lang="ru-RU" dirty="0"/>
              <a:t>Повседневной мужской одеждой были редингот, </a:t>
            </a:r>
            <a:r>
              <a:rPr lang="ru-RU" dirty="0" smtClean="0"/>
              <a:t>фрак</a:t>
            </a:r>
            <a:r>
              <a:rPr lang="ru-RU" dirty="0"/>
              <a:t>, который носили с панталонами и </a:t>
            </a:r>
            <a:r>
              <a:rPr lang="ru-RU" dirty="0" smtClean="0"/>
              <a:t>жилетом, </a:t>
            </a:r>
            <a:r>
              <a:rPr lang="ru-RU" dirty="0"/>
              <a:t>высокая </a:t>
            </a:r>
            <a:r>
              <a:rPr lang="ru-RU" dirty="0" smtClean="0"/>
              <a:t>шляпа (цилиндр), на </a:t>
            </a:r>
            <a:r>
              <a:rPr lang="ru-RU" dirty="0"/>
              <a:t>ногах носили высокие </a:t>
            </a:r>
            <a:r>
              <a:rPr lang="ru-RU" dirty="0" smtClean="0"/>
              <a:t>сапоги.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29" y="1632324"/>
            <a:ext cx="1778000" cy="459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48" y="2206860"/>
            <a:ext cx="25050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63" y="0"/>
            <a:ext cx="8911687" cy="1280890"/>
          </a:xfrm>
        </p:spPr>
        <p:txBody>
          <a:bodyPr/>
          <a:lstStyle/>
          <a:p>
            <a:r>
              <a:rPr lang="ru-RU" dirty="0" smtClean="0"/>
              <a:t>Питание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89" y="640444"/>
            <a:ext cx="6863255" cy="6217555"/>
          </a:xfrm>
        </p:spPr>
        <p:txBody>
          <a:bodyPr>
            <a:normAutofit/>
          </a:bodyPr>
          <a:lstStyle/>
          <a:p>
            <a:r>
              <a:rPr lang="bg-BG" dirty="0"/>
              <a:t>Глав­ным </a:t>
            </a:r>
            <a:r>
              <a:rPr lang="bg-BG" dirty="0" err="1"/>
              <a:t>про­дук­том</a:t>
            </a:r>
            <a:r>
              <a:rPr lang="bg-BG" dirty="0"/>
              <a:t> пи­та­ния у </a:t>
            </a:r>
            <a:r>
              <a:rPr lang="bg-BG" dirty="0" err="1"/>
              <a:t>кре­стьян</a:t>
            </a:r>
            <a:r>
              <a:rPr lang="bg-BG" dirty="0"/>
              <a:t> </a:t>
            </a:r>
            <a:r>
              <a:rPr lang="bg-BG" dirty="0" err="1"/>
              <a:t>оста­вал­ся</a:t>
            </a:r>
            <a:r>
              <a:rPr lang="bg-BG" dirty="0"/>
              <a:t> </a:t>
            </a:r>
            <a:r>
              <a:rPr lang="bg-BG" dirty="0" err="1"/>
              <a:t>хлеб</a:t>
            </a:r>
            <a:r>
              <a:rPr lang="bg-BG" dirty="0"/>
              <a:t>. </a:t>
            </a:r>
            <a:r>
              <a:rPr lang="bg-BG" dirty="0" err="1"/>
              <a:t>Упо­треб­ля­ли</a:t>
            </a:r>
            <a:r>
              <a:rPr lang="bg-BG" dirty="0"/>
              <a:t> в </a:t>
            </a:r>
            <a:r>
              <a:rPr lang="bg-BG" dirty="0" err="1"/>
              <a:t>пищу</a:t>
            </a:r>
            <a:r>
              <a:rPr lang="bg-BG" dirty="0"/>
              <a:t> много </a:t>
            </a:r>
            <a:r>
              <a:rPr lang="bg-BG" dirty="0" err="1"/>
              <a:t>ово­щей</a:t>
            </a:r>
            <a:r>
              <a:rPr lang="bg-BG" dirty="0"/>
              <a:t>, </a:t>
            </a:r>
            <a:r>
              <a:rPr lang="bg-BG" dirty="0" err="1"/>
              <a:t>мясо</a:t>
            </a:r>
            <a:r>
              <a:rPr lang="bg-BG" dirty="0"/>
              <a:t> </a:t>
            </a:r>
            <a:r>
              <a:rPr lang="bg-BG" dirty="0" err="1"/>
              <a:t>же</a:t>
            </a:r>
            <a:r>
              <a:rPr lang="bg-BG" dirty="0"/>
              <a:t> бед­но­та </a:t>
            </a:r>
            <a:r>
              <a:rPr lang="bg-BG" dirty="0" err="1"/>
              <a:t>упо­треб­ля­ла</a:t>
            </a:r>
            <a:r>
              <a:rPr lang="bg-BG" dirty="0"/>
              <a:t> </a:t>
            </a:r>
            <a:r>
              <a:rPr lang="bg-BG" dirty="0" err="1"/>
              <a:t>редко</a:t>
            </a:r>
            <a:r>
              <a:rPr lang="bg-BG" dirty="0"/>
              <a:t>. </a:t>
            </a:r>
            <a:r>
              <a:rPr lang="bg-BG" dirty="0" err="1"/>
              <a:t>Это</a:t>
            </a:r>
            <a:r>
              <a:rPr lang="bg-BG" dirty="0"/>
              <a:t> </a:t>
            </a:r>
            <a:r>
              <a:rPr lang="bg-BG" dirty="0" err="1"/>
              <a:t>объ­яс­ня­лось</a:t>
            </a:r>
            <a:r>
              <a:rPr lang="bg-BG" dirty="0"/>
              <a:t> не </a:t>
            </a:r>
            <a:r>
              <a:rPr lang="bg-BG" dirty="0" err="1"/>
              <a:t>толь­ко</a:t>
            </a:r>
            <a:r>
              <a:rPr lang="bg-BG" dirty="0"/>
              <a:t> </a:t>
            </a:r>
            <a:r>
              <a:rPr lang="bg-BG" dirty="0" err="1"/>
              <a:t>пло­хим</a:t>
            </a:r>
            <a:r>
              <a:rPr lang="bg-BG" dirty="0"/>
              <a:t> </a:t>
            </a:r>
            <a:r>
              <a:rPr lang="bg-BG" dirty="0" err="1"/>
              <a:t>до­стат­ком</a:t>
            </a:r>
            <a:r>
              <a:rPr lang="bg-BG" dirty="0"/>
              <a:t>, но и </a:t>
            </a:r>
            <a:r>
              <a:rPr lang="bg-BG" dirty="0" err="1"/>
              <a:t>оби­ли­ем</a:t>
            </a:r>
            <a:r>
              <a:rPr lang="bg-BG" dirty="0"/>
              <a:t> </a:t>
            </a:r>
            <a:r>
              <a:rPr lang="bg-BG" dirty="0" err="1"/>
              <a:t>цер­ков­ных</a:t>
            </a:r>
            <a:r>
              <a:rPr lang="bg-BG" dirty="0"/>
              <a:t> по­стов. </a:t>
            </a:r>
            <a:r>
              <a:rPr lang="bg-BG" dirty="0" err="1"/>
              <a:t>Зато</a:t>
            </a:r>
            <a:r>
              <a:rPr lang="bg-BG" dirty="0"/>
              <a:t> в </a:t>
            </a:r>
            <a:r>
              <a:rPr lang="bg-BG" dirty="0" err="1"/>
              <a:t>изоби­лии</a:t>
            </a:r>
            <a:r>
              <a:rPr lang="bg-BG" dirty="0"/>
              <a:t> </a:t>
            </a:r>
            <a:r>
              <a:rPr lang="bg-BG" dirty="0" err="1"/>
              <a:t>люди</a:t>
            </a:r>
            <a:r>
              <a:rPr lang="bg-BG" dirty="0"/>
              <a:t> ели </a:t>
            </a:r>
            <a:r>
              <a:rPr lang="bg-BG" dirty="0" err="1"/>
              <a:t>рыбу</a:t>
            </a:r>
            <a:r>
              <a:rPr lang="bg-BG" dirty="0"/>
              <a:t>. </a:t>
            </a:r>
            <a:r>
              <a:rPr lang="bg-BG" dirty="0" err="1"/>
              <a:t>Также</a:t>
            </a:r>
            <a:r>
              <a:rPr lang="bg-BG" dirty="0"/>
              <a:t> </a:t>
            </a:r>
            <a:r>
              <a:rPr lang="bg-BG" dirty="0" err="1"/>
              <a:t>можно</a:t>
            </a:r>
            <a:r>
              <a:rPr lang="bg-BG" dirty="0"/>
              <a:t> </a:t>
            </a:r>
            <a:r>
              <a:rPr lang="bg-BG" dirty="0" err="1"/>
              <a:t>было</a:t>
            </a:r>
            <a:r>
              <a:rPr lang="bg-BG" dirty="0"/>
              <a:t> </a:t>
            </a:r>
            <a:r>
              <a:rPr lang="bg-BG" dirty="0" err="1"/>
              <a:t>встре­тить</a:t>
            </a:r>
            <a:r>
              <a:rPr lang="bg-BG" dirty="0"/>
              <a:t> на </a:t>
            </a:r>
            <a:r>
              <a:rPr lang="bg-BG" dirty="0" err="1"/>
              <a:t>сто­лах</a:t>
            </a:r>
            <a:r>
              <a:rPr lang="bg-BG" dirty="0"/>
              <a:t> яйца и </a:t>
            </a:r>
            <a:r>
              <a:rPr lang="bg-BG" dirty="0" err="1"/>
              <a:t>мо­лоч­ные</a:t>
            </a:r>
            <a:r>
              <a:rPr lang="bg-BG" dirty="0"/>
              <a:t> </a:t>
            </a:r>
            <a:r>
              <a:rPr lang="bg-BG" dirty="0" err="1"/>
              <a:t>про­дук­ты</a:t>
            </a:r>
            <a:r>
              <a:rPr lang="bg-BG" dirty="0"/>
              <a:t>. </a:t>
            </a:r>
            <a:r>
              <a:rPr lang="bg-BG" dirty="0" err="1"/>
              <a:t>Ос­нов­ны­ми</a:t>
            </a:r>
            <a:r>
              <a:rPr lang="bg-BG" dirty="0"/>
              <a:t> </a:t>
            </a:r>
            <a:r>
              <a:rPr lang="bg-BG" dirty="0" err="1"/>
              <a:t>на­пит­ка­ми</a:t>
            </a:r>
            <a:r>
              <a:rPr lang="bg-BG" dirty="0"/>
              <a:t> </a:t>
            </a:r>
            <a:r>
              <a:rPr lang="bg-BG" dirty="0" err="1"/>
              <a:t>были</a:t>
            </a:r>
            <a:r>
              <a:rPr lang="bg-BG" dirty="0"/>
              <a:t> квас, пиво, </a:t>
            </a:r>
            <a:r>
              <a:rPr lang="bg-BG" dirty="0" err="1"/>
              <a:t>сби­тень</a:t>
            </a:r>
            <a:r>
              <a:rPr lang="bg-BG" dirty="0"/>
              <a:t>. По­сте­пен­но </a:t>
            </a:r>
            <a:r>
              <a:rPr lang="bg-BG" dirty="0" err="1"/>
              <a:t>раз­ви­ва­лась</a:t>
            </a:r>
            <a:r>
              <a:rPr lang="bg-BG" dirty="0"/>
              <a:t> </a:t>
            </a:r>
            <a:r>
              <a:rPr lang="bg-BG" dirty="0" err="1"/>
              <a:t>куль­ту­ра</a:t>
            </a:r>
            <a:r>
              <a:rPr lang="bg-BG" dirty="0"/>
              <a:t> </a:t>
            </a:r>
            <a:r>
              <a:rPr lang="bg-BG" dirty="0" err="1"/>
              <a:t>чае­пи­тия</a:t>
            </a:r>
            <a:r>
              <a:rPr lang="bg-BG" dirty="0"/>
              <a:t>. На­ли­чие в </a:t>
            </a:r>
            <a:r>
              <a:rPr lang="bg-BG" dirty="0" err="1"/>
              <a:t>доме</a:t>
            </a:r>
            <a:r>
              <a:rPr lang="bg-BG" dirty="0"/>
              <a:t> са­мо­ва­ра или </a:t>
            </a:r>
            <a:r>
              <a:rPr lang="bg-BG" dirty="0" err="1"/>
              <a:t>чай­ных</a:t>
            </a:r>
            <a:r>
              <a:rPr lang="bg-BG" dirty="0"/>
              <a:t> </a:t>
            </a:r>
            <a:r>
              <a:rPr lang="bg-BG" dirty="0" err="1"/>
              <a:t>при­бо­ров</a:t>
            </a:r>
            <a:r>
              <a:rPr lang="bg-BG" dirty="0"/>
              <a:t> </a:t>
            </a:r>
            <a:r>
              <a:rPr lang="bg-BG" dirty="0" err="1"/>
              <a:t>счи­та­лось</a:t>
            </a:r>
            <a:r>
              <a:rPr lang="bg-BG" dirty="0"/>
              <a:t> </a:t>
            </a:r>
            <a:r>
              <a:rPr lang="bg-BG" dirty="0" err="1"/>
              <a:t>при­зна­ком</a:t>
            </a:r>
            <a:r>
              <a:rPr lang="bg-BG" dirty="0"/>
              <a:t> </a:t>
            </a:r>
            <a:r>
              <a:rPr lang="bg-BG" dirty="0" err="1"/>
              <a:t>до­стат­ка</a:t>
            </a:r>
            <a:r>
              <a:rPr lang="bg-BG" dirty="0"/>
              <a:t> </a:t>
            </a:r>
            <a:r>
              <a:rPr lang="bg-BG" dirty="0" err="1"/>
              <a:t>хо­зя­ев</a:t>
            </a:r>
            <a:r>
              <a:rPr lang="bg-BG" dirty="0"/>
              <a:t>. На де­серт ели </a:t>
            </a:r>
            <a:r>
              <a:rPr lang="bg-BG" dirty="0" err="1"/>
              <a:t>ягоды</a:t>
            </a:r>
            <a:r>
              <a:rPr lang="bg-BG" dirty="0"/>
              <a:t> и </a:t>
            </a:r>
            <a:r>
              <a:rPr lang="bg-BG" dirty="0" err="1" smtClean="0"/>
              <a:t>фрук­ты</a:t>
            </a:r>
            <a:r>
              <a:rPr lang="bg-BG" dirty="0" smtClean="0"/>
              <a:t>, </a:t>
            </a:r>
            <a:r>
              <a:rPr lang="bg-BG" dirty="0" err="1" smtClean="0"/>
              <a:t>ва­ре­нье</a:t>
            </a:r>
            <a:r>
              <a:rPr lang="bg-BG" dirty="0" smtClean="0"/>
              <a:t>.</a:t>
            </a:r>
          </a:p>
          <a:p>
            <a:r>
              <a:rPr lang="bg-BG" dirty="0" err="1"/>
              <a:t>Выс­шие</a:t>
            </a:r>
            <a:r>
              <a:rPr lang="bg-BG" dirty="0"/>
              <a:t> слои на­се­ле­ния пред­по­чи­та­ли не </a:t>
            </a:r>
            <a:r>
              <a:rPr lang="bg-BG" dirty="0" err="1"/>
              <a:t>тра­ди­ци­он­ную</a:t>
            </a:r>
            <a:r>
              <a:rPr lang="bg-BG" dirty="0"/>
              <a:t> </a:t>
            </a:r>
            <a:r>
              <a:rPr lang="bg-BG" dirty="0" err="1"/>
              <a:t>рус­скую</a:t>
            </a:r>
            <a:r>
              <a:rPr lang="bg-BG" dirty="0"/>
              <a:t> </a:t>
            </a:r>
            <a:r>
              <a:rPr lang="bg-BG" dirty="0" err="1"/>
              <a:t>кухню</a:t>
            </a:r>
            <a:r>
              <a:rPr lang="bg-BG" dirty="0"/>
              <a:t>, а </a:t>
            </a:r>
            <a:r>
              <a:rPr lang="bg-BG" dirty="0" err="1" smtClean="0"/>
              <a:t>ев­ро­пей­скую</a:t>
            </a:r>
            <a:r>
              <a:rPr lang="bg-BG" dirty="0" smtClean="0"/>
              <a:t>. </a:t>
            </a:r>
            <a:r>
              <a:rPr lang="bg-BG" dirty="0"/>
              <a:t>В </a:t>
            </a:r>
            <a:r>
              <a:rPr lang="bg-BG" dirty="0" err="1"/>
              <a:t>ра­ци­он</a:t>
            </a:r>
            <a:r>
              <a:rPr lang="bg-BG" dirty="0"/>
              <a:t> пи­та­ния </a:t>
            </a:r>
            <a:r>
              <a:rPr lang="bg-BG" dirty="0" err="1"/>
              <a:t>рус­ской</a:t>
            </a:r>
            <a:r>
              <a:rPr lang="bg-BG" dirty="0"/>
              <a:t> </a:t>
            </a:r>
            <a:r>
              <a:rPr lang="bg-BG" dirty="0" err="1"/>
              <a:t>знати</a:t>
            </a:r>
            <a:r>
              <a:rPr lang="bg-BG" dirty="0"/>
              <a:t> </a:t>
            </a:r>
            <a:r>
              <a:rPr lang="bg-BG" dirty="0" err="1" smtClean="0"/>
              <a:t>вхо­ди­ли</a:t>
            </a:r>
            <a:r>
              <a:rPr lang="bg-BG" dirty="0" smtClean="0"/>
              <a:t> </a:t>
            </a:r>
            <a:r>
              <a:rPr lang="bg-BG" dirty="0" err="1"/>
              <a:t>такие</a:t>
            </a:r>
            <a:r>
              <a:rPr lang="bg-BG" dirty="0"/>
              <a:t> </a:t>
            </a:r>
            <a:r>
              <a:rPr lang="bg-BG" dirty="0" err="1"/>
              <a:t>про­дук­ты</a:t>
            </a:r>
            <a:r>
              <a:rPr lang="bg-BG" dirty="0"/>
              <a:t>, как шо­ко­лад, </a:t>
            </a:r>
            <a:r>
              <a:rPr lang="bg-BG" dirty="0" err="1"/>
              <a:t>биск­ви­ты</a:t>
            </a:r>
            <a:r>
              <a:rPr lang="bg-BG" dirty="0"/>
              <a:t>, </a:t>
            </a:r>
            <a:r>
              <a:rPr lang="bg-BG" dirty="0" err="1"/>
              <a:t>во­сточ­ные</a:t>
            </a:r>
            <a:r>
              <a:rPr lang="bg-BG" dirty="0"/>
              <a:t> сла­до­сти. </a:t>
            </a:r>
            <a:r>
              <a:rPr lang="bg-BG" dirty="0" err="1"/>
              <a:t>Ува­жа­ю­щий</a:t>
            </a:r>
            <a:r>
              <a:rPr lang="bg-BG" dirty="0"/>
              <a:t> </a:t>
            </a:r>
            <a:r>
              <a:rPr lang="bg-BG" dirty="0" err="1"/>
              <a:t>себя</a:t>
            </a:r>
            <a:r>
              <a:rPr lang="bg-BG" dirty="0"/>
              <a:t> дво­ря­нин </a:t>
            </a:r>
            <a:r>
              <a:rPr lang="bg-BG" dirty="0" err="1"/>
              <a:t>пы­тал­ся</a:t>
            </a:r>
            <a:r>
              <a:rPr lang="bg-BG" dirty="0"/>
              <a:t> </a:t>
            </a:r>
            <a:r>
              <a:rPr lang="bg-BG" dirty="0" err="1"/>
              <a:t>за­ве­сти</a:t>
            </a:r>
            <a:r>
              <a:rPr lang="bg-BG" dirty="0"/>
              <a:t> в </a:t>
            </a:r>
            <a:r>
              <a:rPr lang="bg-BG" dirty="0" err="1"/>
              <a:t>доме</a:t>
            </a:r>
            <a:r>
              <a:rPr lang="bg-BG" dirty="0"/>
              <a:t> </a:t>
            </a:r>
            <a:r>
              <a:rPr lang="bg-BG" dirty="0" err="1"/>
              <a:t>вин­ный</a:t>
            </a:r>
            <a:r>
              <a:rPr lang="bg-BG" dirty="0"/>
              <a:t> по­греб</a:t>
            </a:r>
            <a:r>
              <a:rPr lang="bg-BG" dirty="0" smtClean="0"/>
              <a:t>.</a:t>
            </a:r>
            <a:r>
              <a:rPr lang="bg-BG" dirty="0"/>
              <a:t/>
            </a:r>
            <a:br>
              <a:rPr lang="bg-BG" dirty="0"/>
            </a:br>
            <a:endParaRPr lang="bg-B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7" y="1429407"/>
            <a:ext cx="3985207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и семейные обряды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1208690"/>
            <a:ext cx="6947338" cy="56493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Семья объединяла, как правило, представителей двух поколений — родителей и их детей. </a:t>
            </a:r>
            <a:r>
              <a:rPr lang="ru-RU" dirty="0" smtClean="0"/>
              <a:t>Часто </a:t>
            </a:r>
            <a:r>
              <a:rPr lang="ru-RU" dirty="0"/>
              <a:t>в семье насчитывалось 7—9 детей. Если среди детей было более половины мальчиков, то такие семьи </a:t>
            </a:r>
            <a:r>
              <a:rPr lang="ru-RU" dirty="0" smtClean="0"/>
              <a:t>были </a:t>
            </a:r>
            <a:r>
              <a:rPr lang="ru-RU" dirty="0"/>
              <a:t>достаточно «крепкими», так как в них имелось много работников. </a:t>
            </a:r>
          </a:p>
          <a:p>
            <a:r>
              <a:rPr lang="ru-RU" dirty="0"/>
              <a:t>Среди основных семейных обрядов можно назвать крещение, свадьбу, похороны.  </a:t>
            </a:r>
          </a:p>
          <a:p>
            <a:r>
              <a:rPr lang="ru-RU" dirty="0"/>
              <a:t>Брак обязательно должен был получить официальное благословение при церковном венчании. Только такой брак считался законным. </a:t>
            </a:r>
            <a:r>
              <a:rPr lang="ru-RU" dirty="0" smtClean="0"/>
              <a:t>Обязательным </a:t>
            </a:r>
            <a:r>
              <a:rPr lang="ru-RU" dirty="0"/>
              <a:t>было и крещение каждого </a:t>
            </a:r>
            <a:r>
              <a:rPr lang="ru-RU" dirty="0" smtClean="0"/>
              <a:t>ребенка в </a:t>
            </a:r>
            <a:r>
              <a:rPr lang="ru-RU" dirty="0"/>
              <a:t>первые месяцы жизни. Отпевание </a:t>
            </a:r>
            <a:r>
              <a:rPr lang="ru-RU" dirty="0" smtClean="0"/>
              <a:t>также </a:t>
            </a:r>
            <a:r>
              <a:rPr lang="ru-RU" dirty="0"/>
              <a:t>относилось к числу главных обрядов. </a:t>
            </a:r>
          </a:p>
          <a:p>
            <a:r>
              <a:rPr lang="ru-RU" dirty="0"/>
              <a:t>После женитьбы сына </a:t>
            </a:r>
            <a:r>
              <a:rPr lang="ru-RU" dirty="0" smtClean="0"/>
              <a:t>родственники помогали </a:t>
            </a:r>
            <a:r>
              <a:rPr lang="ru-RU" dirty="0"/>
              <a:t>ему построить собственный дом и обустроить его. </a:t>
            </a:r>
          </a:p>
          <a:p>
            <a:r>
              <a:rPr lang="ru-RU" dirty="0"/>
              <a:t>Выдача замуж дочерей сопровождалась передачей жениху приданого, которое начинали копить сразу после рождения будущей невесты. Многие его части создавались руками самой девушки в добрачный период.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78" y="3656082"/>
            <a:ext cx="3892588" cy="2697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4" y="1376853"/>
            <a:ext cx="4300584" cy="24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347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642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Mangal</vt:lpstr>
      <vt:lpstr>Wingdings 3</vt:lpstr>
      <vt:lpstr>Wisp</vt:lpstr>
      <vt:lpstr>Быт  России в первой половине XIX века</vt:lpstr>
      <vt:lpstr>Презентация PowerPoint</vt:lpstr>
      <vt:lpstr>Архитектура и жилище</vt:lpstr>
      <vt:lpstr>Одежда</vt:lpstr>
      <vt:lpstr>Одежда крестьян</vt:lpstr>
      <vt:lpstr>Одежда купцов</vt:lpstr>
      <vt:lpstr>Одежда дворянского сословия</vt:lpstr>
      <vt:lpstr>Питание</vt:lpstr>
      <vt:lpstr>Семья и семейные обряды</vt:lpstr>
      <vt:lpstr>Обычаи и досуг</vt:lpstr>
      <vt:lpstr>Обычаи и досуг</vt:lpstr>
      <vt:lpstr>Подведем итоги</vt:lpstr>
      <vt:lpstr>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и обычаи России в первой половине XIX века</dc:title>
  <dc:creator>Maria Morozova</dc:creator>
  <cp:lastModifiedBy>Галина Николаевна</cp:lastModifiedBy>
  <cp:revision>47</cp:revision>
  <dcterms:created xsi:type="dcterms:W3CDTF">2017-02-13T11:16:03Z</dcterms:created>
  <dcterms:modified xsi:type="dcterms:W3CDTF">2018-10-25T16:57:28Z</dcterms:modified>
</cp:coreProperties>
</file>